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77" r:id="rId1"/>
    <p:sldMasterId id="2147485361" r:id="rId2"/>
    <p:sldMasterId id="2147485494" r:id="rId3"/>
  </p:sldMasterIdLst>
  <p:notesMasterIdLst>
    <p:notesMasterId r:id="rId34"/>
  </p:notesMasterIdLst>
  <p:handoutMasterIdLst>
    <p:handoutMasterId r:id="rId35"/>
  </p:handoutMasterIdLst>
  <p:sldIdLst>
    <p:sldId id="4986" r:id="rId4"/>
    <p:sldId id="2505" r:id="rId5"/>
    <p:sldId id="6558" r:id="rId6"/>
    <p:sldId id="5019" r:id="rId7"/>
    <p:sldId id="5018" r:id="rId8"/>
    <p:sldId id="6559" r:id="rId9"/>
    <p:sldId id="6560" r:id="rId10"/>
    <p:sldId id="6561" r:id="rId11"/>
    <p:sldId id="6562" r:id="rId12"/>
    <p:sldId id="6563" r:id="rId13"/>
    <p:sldId id="6571" r:id="rId14"/>
    <p:sldId id="6564" r:id="rId15"/>
    <p:sldId id="6573" r:id="rId16"/>
    <p:sldId id="6576" r:id="rId17"/>
    <p:sldId id="6577" r:id="rId18"/>
    <p:sldId id="6578" r:id="rId19"/>
    <p:sldId id="6575" r:id="rId20"/>
    <p:sldId id="6579" r:id="rId21"/>
    <p:sldId id="6580" r:id="rId22"/>
    <p:sldId id="6581" r:id="rId23"/>
    <p:sldId id="6565" r:id="rId24"/>
    <p:sldId id="6582" r:id="rId25"/>
    <p:sldId id="6583" r:id="rId26"/>
    <p:sldId id="6566" r:id="rId27"/>
    <p:sldId id="6567" r:id="rId28"/>
    <p:sldId id="6568" r:id="rId29"/>
    <p:sldId id="6584" r:id="rId30"/>
    <p:sldId id="6572" r:id="rId31"/>
    <p:sldId id="6570" r:id="rId32"/>
    <p:sldId id="6586" r:id="rId3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00"/>
    <a:srgbClr val="0000FF"/>
    <a:srgbClr val="8C0000"/>
    <a:srgbClr val="0632FF"/>
    <a:srgbClr val="0432FF"/>
    <a:srgbClr val="2A55D6"/>
    <a:srgbClr val="663D63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47" autoAdjust="0"/>
    <p:restoredTop sz="89535" autoAdjust="0"/>
  </p:normalViewPr>
  <p:slideViewPr>
    <p:cSldViewPr>
      <p:cViewPr varScale="1">
        <p:scale>
          <a:sx n="112" d="100"/>
          <a:sy n="112" d="100"/>
        </p:scale>
        <p:origin x="212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14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064"/>
    </p:cViewPr>
  </p:sorterViewPr>
  <p:notesViewPr>
    <p:cSldViewPr>
      <p:cViewPr varScale="1">
        <p:scale>
          <a:sx n="101" d="100"/>
          <a:sy n="101" d="100"/>
        </p:scale>
        <p:origin x="-3228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C167E78-EA36-40A1-A9A0-B443C6CB1F60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401BE2-F7AC-4C50-A6E5-F6C806E13D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98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8D89EF4-2B2A-4F54-A6DD-1EB35DCF17B3}" type="datetimeFigureOut">
              <a:rPr lang="en-US" smtClean="0"/>
              <a:pPr/>
              <a:t>12/19/2022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B959945-7217-484B-8E74-88DC87A74B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70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EB913B-253C-AD49-B9C4-8FBF00D4106C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4948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Transitive reduction:  Myers E.W. (2005) The fragment assembly string graph. Bioinformatics, 21, ii79–ii85.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Bubbles:  </a:t>
            </a:r>
            <a:r>
              <a:rPr lang="en-US" dirty="0" err="1"/>
              <a:t>Zerbino</a:t>
            </a:r>
            <a:r>
              <a:rPr lang="en-US" dirty="0"/>
              <a:t> D.R. Birney E. (2008) Velvet: algorithms for de novo short read assembly using de Bruijn graphs. Genome Res., 18, 821–829.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522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056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488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424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468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146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EB913B-253C-AD49-B9C4-8FBF00D4106C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6829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04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Extend our knowledge with overlapping reads. Fully contained reads do not extend our knowledge.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71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78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Transitive reduction:  Myers E.W. (2005) The fragment assembly string graph. Bioinformatics, 21, ii79–ii85.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04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896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438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26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91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BA11D949-9A42-224D-A610-16FC4A334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94382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49193-48F7-1943-9F79-004D600CA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7838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90D5A-9BC4-5A44-836E-A3A90D8C0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2175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81669-00FD-1A4D-9B2B-84C65C3BA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9931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ＭＳ Ｐゴシック" charset="0"/>
              </a:defRPr>
            </a:lvl1pPr>
          </a:lstStyle>
          <a:p>
            <a:pPr>
              <a:defRPr/>
            </a:pPr>
            <a:fld id="{B9F504FB-CB9A-4840-82C1-754690180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67133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06B77A-E106-6F45-A98B-32502AD6FD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465203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06B77A-E106-6F45-A98B-32502AD6FD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930BB-AD26-2C48-AF8C-E1BF73EB73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BDC4A-43C4-3F44-8487-469192DEE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0071F-E0AB-AE4F-9B22-B483EE53E5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AF9F4-3DA5-6341-A6BF-70A1325120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1E7C1-E4C4-4441-A58C-46B7DFD29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884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4A479-7669-F34C-B465-8F92DC6094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8AD63-067C-CB4C-A624-3B5A1EC043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EA5F1-A4EF-2942-94D1-FBA5332008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1A747-713C-864B-BF86-EC1FD938DA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137BB-ED14-FE4D-A877-90D5137403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BAB59-0B37-E744-B4B5-51E8CF51E5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46E0E-DB91-8143-BB5D-4E44299E8C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B41DF-A0D4-3049-886F-4233F06A8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77429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5E9C8-D6B1-D14A-AE13-B78E238C6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399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34256-52F5-6B46-8791-BAA217F7B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09626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CE34E-2106-8046-8431-BB1128458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3680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EDCD3-2B34-9A41-8247-AAC398866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2167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9F975-D8EC-774D-B6B3-ED5302F54B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62025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4FE80-0668-A44D-9215-1CCBB5518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1878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6E18E8-B42B-7548-B471-BFE325E10FF1}" type="slidenum">
              <a:rPr lang="en-US"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509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78" r:id="rId1"/>
    <p:sldLayoutId id="2147485079" r:id="rId2"/>
    <p:sldLayoutId id="2147485080" r:id="rId3"/>
    <p:sldLayoutId id="2147485081" r:id="rId4"/>
    <p:sldLayoutId id="2147485082" r:id="rId5"/>
    <p:sldLayoutId id="2147485083" r:id="rId6"/>
    <p:sldLayoutId id="2147485084" r:id="rId7"/>
    <p:sldLayoutId id="2147485085" r:id="rId8"/>
    <p:sldLayoutId id="2147485086" r:id="rId9"/>
    <p:sldLayoutId id="2147485087" r:id="rId10"/>
    <p:sldLayoutId id="2147485088" r:id="rId11"/>
    <p:sldLayoutId id="214748508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62B958-527A-2743-8D42-D6AFB14E3486}" type="slidenum">
              <a:rPr lang="en-US"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3891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9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984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62" r:id="rId1"/>
    <p:sldLayoutId id="2147485609" r:id="rId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7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7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A8B300-57DC-AA40-A8ED-06B05AC83B03}" type="slidenum">
              <a:rPr lang="en-US" altLang="en-US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06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5" r:id="rId1"/>
    <p:sldLayoutId id="2147485496" r:id="rId2"/>
    <p:sldLayoutId id="2147485497" r:id="rId3"/>
    <p:sldLayoutId id="2147485498" r:id="rId4"/>
    <p:sldLayoutId id="2147485499" r:id="rId5"/>
    <p:sldLayoutId id="2147485500" r:id="rId6"/>
    <p:sldLayoutId id="2147485501" r:id="rId7"/>
    <p:sldLayoutId id="2147485502" r:id="rId8"/>
    <p:sldLayoutId id="2147485503" r:id="rId9"/>
    <p:sldLayoutId id="2147485504" r:id="rId10"/>
    <p:sldLayoutId id="2147485505" r:id="rId11"/>
    <p:sldLayoutId id="214748550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cs.jhu.edu/~langmea/resources/lecture_notes/16_assembly_scs_v2.pd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cs.jhu.edu/~langmea/resources/lecture_notes/16_assembly_scs_v2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cs.jhu.edu/~langmea/resources/lecture_notes/16_assembly_scs_v2.pdf" TargetMode="Externa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cs.jhu.edu/~langmea/resources/lecture_notes/16_assembly_scs_v2.pdf" TargetMode="Externa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cs.jhu.edu/~langmea/resources/lecture_notes/16_assembly_scs_v2.pdf" TargetMode="External"/><Relationship Id="rId4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cs.jhu.edu/~langmea/resources/lecture_notes/16_assembly_scs_v2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pacb.com/smrt-science/smrt-sequencing/hifi-reads-for-highly-accurate-long-read-sequencing/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13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5" Type="http://schemas.openxmlformats.org/officeDocument/2006/relationships/image" Target="../media/image1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Relationship Id="rId1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15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endParaRPr lang="en-US" altLang="en-US" i="1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r>
              <a:rPr lang="en-US" altLang="en-US" dirty="0">
                <a:solidFill>
                  <a:srgbClr val="003399"/>
                </a:solidFill>
                <a:ea typeface="ＭＳ Ｐゴシック" charset="-128"/>
              </a:rPr>
              <a:t>Can Firtina</a:t>
            </a:r>
          </a:p>
          <a:p>
            <a:pPr eaLnBrk="1" hangingPunct="1"/>
            <a:r>
              <a:rPr lang="en-US" altLang="en-US" dirty="0">
                <a:ea typeface="ＭＳ Ｐゴシック" charset="-128"/>
              </a:rPr>
              <a:t>ETH Zürich</a:t>
            </a:r>
          </a:p>
          <a:p>
            <a:pPr eaLnBrk="1" hangingPunct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Fall 2022</a:t>
            </a:r>
          </a:p>
          <a:p>
            <a:pPr eaLnBrk="1" hangingPunct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22 December 2022</a:t>
            </a: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C3962CB-8A4B-FC45-A520-FDD559AA6C6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744612"/>
            <a:ext cx="8428037" cy="189230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charset="-128"/>
              </a:rPr>
            </a:br>
            <a:r>
              <a:rPr lang="en-US" altLang="en-US" b="1" dirty="0">
                <a:solidFill>
                  <a:srgbClr val="C00000"/>
                </a:solidFill>
                <a:ea typeface="ＭＳ Ｐゴシック" charset="-128"/>
              </a:rPr>
              <a:t>P&amp;S Accelerating Genomics</a:t>
            </a:r>
            <a:br>
              <a:rPr lang="en-US" altLang="en-US" b="1" dirty="0">
                <a:solidFill>
                  <a:srgbClr val="C00000"/>
                </a:solidFill>
                <a:ea typeface="ＭＳ Ｐゴシック" charset="-128"/>
              </a:rPr>
            </a:br>
            <a:r>
              <a:rPr lang="en-US" altLang="en-US" sz="4600" dirty="0">
                <a:ea typeface="ＭＳ Ｐゴシック" charset="-128"/>
              </a:rPr>
              <a:t>Lecture 10: Genome Assembly</a:t>
            </a:r>
          </a:p>
        </p:txBody>
      </p:sp>
    </p:spTree>
    <p:extLst>
      <p:ext uri="{BB962C8B-B14F-4D97-AF65-F5344CB8AC3E}">
        <p14:creationId xmlns:p14="http://schemas.microsoft.com/office/powerpoint/2010/main" val="271278044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Messy Overlap Graph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731F9562-12BF-F64E-83D9-D8C580B55E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348880"/>
            <a:ext cx="8610600" cy="3040125"/>
          </a:xfr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3EACF25-A266-7F40-9A52-DC66520CD8F3}"/>
              </a:ext>
            </a:extLst>
          </p:cNvPr>
          <p:cNvSpPr txBox="1">
            <a:spLocks/>
          </p:cNvSpPr>
          <p:nvPr/>
        </p:nvSpPr>
        <p:spPr bwMode="auto">
          <a:xfrm>
            <a:off x="251520" y="980728"/>
            <a:ext cx="8610600" cy="554461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07" charset="-128"/>
                <a:cs typeface="ＭＳ Ｐゴシック" pitchFamily="-107" charset="-128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Let’s construct the following string from its </a:t>
            </a:r>
            <a:r>
              <a:rPr lang="en-US" kern="0" dirty="0">
                <a:solidFill>
                  <a:srgbClr val="0000FF"/>
                </a:solidFill>
              </a:rPr>
              <a:t>pieces</a:t>
            </a:r>
          </a:p>
          <a:p>
            <a:pPr lvl="1"/>
            <a:r>
              <a:rPr lang="en-US" kern="0" dirty="0" err="1"/>
              <a:t>to_every_thing_turn_turn_turn_there_is_a_season</a:t>
            </a:r>
            <a:endParaRPr lang="en-US" kern="0" dirty="0"/>
          </a:p>
          <a:p>
            <a:r>
              <a:rPr lang="en-US" b="1" kern="0" dirty="0">
                <a:solidFill>
                  <a:srgbClr val="0000FF"/>
                </a:solidFill>
              </a:rPr>
              <a:t>Pieces</a:t>
            </a:r>
            <a:r>
              <a:rPr lang="en-US" kern="0" dirty="0"/>
              <a:t>: Every substrings of length 7 (7-mers)</a:t>
            </a:r>
          </a:p>
          <a:p>
            <a:r>
              <a:rPr lang="en-US" kern="0" dirty="0"/>
              <a:t>A part of such an overlap graph:</a:t>
            </a:r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pPr lvl="1"/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r>
              <a:rPr lang="en-US" b="1" kern="0" dirty="0"/>
              <a:t>Goal:</a:t>
            </a:r>
            <a:r>
              <a:rPr lang="en-US" kern="0" dirty="0"/>
              <a:t> Find assembly by </a:t>
            </a:r>
            <a:r>
              <a:rPr lang="en-US" b="1" kern="0" dirty="0">
                <a:solidFill>
                  <a:srgbClr val="00B050"/>
                </a:solidFill>
              </a:rPr>
              <a:t>ordering overlaps</a:t>
            </a:r>
            <a:r>
              <a:rPr lang="en-US" kern="0" dirty="0"/>
              <a:t> correctly</a:t>
            </a:r>
          </a:p>
          <a:p>
            <a:r>
              <a:rPr lang="en-US" kern="0" dirty="0"/>
              <a:t>How to find a </a:t>
            </a:r>
            <a:r>
              <a:rPr lang="en-US" b="1" kern="0" dirty="0"/>
              <a:t>simpler</a:t>
            </a:r>
            <a:r>
              <a:rPr lang="en-US" kern="0" dirty="0"/>
              <a:t> ordering of overlaps relative to each other from the overlap graph?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6B0D5C-0DF4-5644-954D-080661A06F3F}"/>
              </a:ext>
            </a:extLst>
          </p:cNvPr>
          <p:cNvSpPr txBox="1"/>
          <p:nvPr/>
        </p:nvSpPr>
        <p:spPr>
          <a:xfrm>
            <a:off x="0" y="6525454"/>
            <a:ext cx="8244408" cy="3693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CH" sz="1400" dirty="0"/>
              <a:t>Image source: </a:t>
            </a:r>
            <a:r>
              <a:rPr lang="en-US" sz="1400" dirty="0">
                <a:hlinkClick r:id="rId4"/>
              </a:rPr>
              <a:t>http://www.cs.jhu.edu/~langmea/resources/lecture_notes/16_assembly_scs_v2.pdf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9334189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Common Assembly Pipeline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6CE7FEB-0193-594A-913C-D4AA6FD77808}"/>
              </a:ext>
            </a:extLst>
          </p:cNvPr>
          <p:cNvSpPr/>
          <p:nvPr/>
        </p:nvSpPr>
        <p:spPr bwMode="auto">
          <a:xfrm>
            <a:off x="2986400" y="1178787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Reads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96BCD3F9-4240-814A-B4A0-EDDAF103FD25}"/>
              </a:ext>
            </a:extLst>
          </p:cNvPr>
          <p:cNvSpPr/>
          <p:nvPr/>
        </p:nvSpPr>
        <p:spPr bwMode="auto">
          <a:xfrm>
            <a:off x="4407273" y="1826859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E28E7FB-78F1-E74A-BD0D-DA52FED61F57}"/>
              </a:ext>
            </a:extLst>
          </p:cNvPr>
          <p:cNvSpPr/>
          <p:nvPr/>
        </p:nvSpPr>
        <p:spPr bwMode="auto">
          <a:xfrm>
            <a:off x="2986400" y="225823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rgbClr val="00B050"/>
                </a:solidFill>
                <a:latin typeface="Arial" pitchFamily="34" charset="0"/>
              </a:rPr>
              <a:t>Overlapping Reads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BFDAF5D4-EA08-8741-8EEA-546648CD85FD}"/>
              </a:ext>
            </a:extLst>
          </p:cNvPr>
          <p:cNvSpPr/>
          <p:nvPr/>
        </p:nvSpPr>
        <p:spPr bwMode="auto">
          <a:xfrm>
            <a:off x="4407273" y="290630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B51D1A1-3CD0-5A45-B906-A952EF192A45}"/>
              </a:ext>
            </a:extLst>
          </p:cNvPr>
          <p:cNvSpPr/>
          <p:nvPr/>
        </p:nvSpPr>
        <p:spPr bwMode="auto">
          <a:xfrm>
            <a:off x="2986400" y="334037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Layout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CAE2FB0A-D649-8247-82A4-11CF1468D16B}"/>
              </a:ext>
            </a:extLst>
          </p:cNvPr>
          <p:cNvSpPr/>
          <p:nvPr/>
        </p:nvSpPr>
        <p:spPr bwMode="auto">
          <a:xfrm>
            <a:off x="4407273" y="398844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3B246B4-7AF8-D148-AFE3-A4CCE94D492D}"/>
              </a:ext>
            </a:extLst>
          </p:cNvPr>
          <p:cNvSpPr/>
          <p:nvPr/>
        </p:nvSpPr>
        <p:spPr bwMode="auto">
          <a:xfrm>
            <a:off x="2986400" y="4428803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Consensus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231522BC-59F7-1146-9999-9239525F8438}"/>
              </a:ext>
            </a:extLst>
          </p:cNvPr>
          <p:cNvSpPr/>
          <p:nvPr/>
        </p:nvSpPr>
        <p:spPr bwMode="auto">
          <a:xfrm>
            <a:off x="4407273" y="5076875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5712016-4BF6-ED4E-AB3B-9BBEED321DAD}"/>
              </a:ext>
            </a:extLst>
          </p:cNvPr>
          <p:cNvSpPr/>
          <p:nvPr/>
        </p:nvSpPr>
        <p:spPr bwMode="auto">
          <a:xfrm>
            <a:off x="2985778" y="5517232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Arial" pitchFamily="34" charset="0"/>
              </a:rPr>
              <a:t>Error Correction and Scaffolding (Ordered Contigs)</a:t>
            </a: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47231AF5-6F36-C940-98DC-012EDF2A6898}"/>
              </a:ext>
            </a:extLst>
          </p:cNvPr>
          <p:cNvSpPr/>
          <p:nvPr/>
        </p:nvSpPr>
        <p:spPr bwMode="auto">
          <a:xfrm rot="16200000">
            <a:off x="6207137" y="558957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AD9EEFE-1E78-3E43-ACDC-1DF4B5A0F854}"/>
              </a:ext>
            </a:extLst>
          </p:cNvPr>
          <p:cNvSpPr/>
          <p:nvPr/>
        </p:nvSpPr>
        <p:spPr bwMode="auto">
          <a:xfrm>
            <a:off x="6588224" y="5517232"/>
            <a:ext cx="2133600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E1FDD1-0AC4-F742-908C-D416E4327D51}"/>
              </a:ext>
            </a:extLst>
          </p:cNvPr>
          <p:cNvSpPr txBox="1"/>
          <p:nvPr/>
        </p:nvSpPr>
        <p:spPr>
          <a:xfrm>
            <a:off x="1795041" y="563986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Optional: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6CCC83-F58A-0844-9B9E-6C2831E508C9}"/>
              </a:ext>
            </a:extLst>
          </p:cNvPr>
          <p:cNvSpPr txBox="1"/>
          <p:nvPr/>
        </p:nvSpPr>
        <p:spPr>
          <a:xfrm>
            <a:off x="1868778" y="4532169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Output: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A9349E-6F2B-F54E-A1CE-A46D15055407}"/>
              </a:ext>
            </a:extLst>
          </p:cNvPr>
          <p:cNvSpPr txBox="1"/>
          <p:nvPr/>
        </p:nvSpPr>
        <p:spPr>
          <a:xfrm>
            <a:off x="1946299" y="1270731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Input:</a:t>
            </a:r>
          </a:p>
        </p:txBody>
      </p:sp>
    </p:spTree>
    <p:extLst>
      <p:ext uri="{BB962C8B-B14F-4D97-AF65-F5344CB8AC3E}">
        <p14:creationId xmlns:p14="http://schemas.microsoft.com/office/powerpoint/2010/main" val="34669911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Graph Cleaning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/>
          </a:bodyPr>
          <a:lstStyle/>
          <a:p>
            <a:r>
              <a:rPr lang="en-US" dirty="0"/>
              <a:t>Overlap graphs may contain </a:t>
            </a:r>
            <a:r>
              <a:rPr lang="en-US" b="1" dirty="0">
                <a:solidFill>
                  <a:srgbClr val="FF0000"/>
                </a:solidFill>
              </a:rPr>
              <a:t>redundant information</a:t>
            </a:r>
          </a:p>
          <a:p>
            <a:pPr lvl="1"/>
            <a:r>
              <a:rPr lang="en-US" b="1" dirty="0"/>
              <a:t>Transitive (redundant) edges</a:t>
            </a:r>
            <a:r>
              <a:rPr lang="en-US" dirty="0"/>
              <a:t>: An edge from node v to node w (v -&gt; w) is transitive if:</a:t>
            </a:r>
          </a:p>
          <a:p>
            <a:pPr lvl="2"/>
            <a:r>
              <a:rPr lang="en-US" dirty="0"/>
              <a:t>There exists v -&gt; u and u -&gt; w</a:t>
            </a:r>
          </a:p>
          <a:p>
            <a:pPr lvl="2"/>
            <a:r>
              <a:rPr lang="en-US" dirty="0"/>
              <a:t>We can remove the edge v -&gt; w without losing the ability to visit w starting from v</a:t>
            </a:r>
          </a:p>
          <a:p>
            <a:pPr lvl="2"/>
            <a:endParaRPr lang="en-US" dirty="0"/>
          </a:p>
          <a:p>
            <a:pPr lvl="1"/>
            <a:r>
              <a:rPr lang="en-US" b="1" dirty="0"/>
              <a:t>Bubbles</a:t>
            </a:r>
            <a:r>
              <a:rPr lang="en-US" dirty="0"/>
              <a:t>: A directed acyclic graph with sink and source nodes v and w such that</a:t>
            </a:r>
          </a:p>
          <a:p>
            <a:pPr lvl="2"/>
            <a:r>
              <a:rPr lang="en-US" dirty="0"/>
              <a:t>There exist at least two </a:t>
            </a:r>
            <a:r>
              <a:rPr lang="en-US" i="1" dirty="0"/>
              <a:t>isolated</a:t>
            </a:r>
            <a:r>
              <a:rPr lang="en-US" dirty="0"/>
              <a:t> paths from v to w</a:t>
            </a:r>
          </a:p>
          <a:p>
            <a:pPr lvl="2"/>
            <a:r>
              <a:rPr lang="en-US" dirty="0"/>
              <a:t>We want to collapse bubbles to simplify the overlap graph</a:t>
            </a:r>
          </a:p>
          <a:p>
            <a:pPr lvl="2"/>
            <a:endParaRPr lang="en-US" dirty="0"/>
          </a:p>
          <a:p>
            <a:pPr lvl="1"/>
            <a:r>
              <a:rPr lang="en-US" b="1" dirty="0"/>
              <a:t>Tips:</a:t>
            </a:r>
            <a:r>
              <a:rPr lang="en-US" dirty="0"/>
              <a:t> Short branches in the graph that terminate very early</a:t>
            </a:r>
          </a:p>
        </p:txBody>
      </p:sp>
    </p:spTree>
    <p:extLst>
      <p:ext uri="{BB962C8B-B14F-4D97-AF65-F5344CB8AC3E}">
        <p14:creationId xmlns:p14="http://schemas.microsoft.com/office/powerpoint/2010/main" val="39741444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Transitive Reduction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593308" cy="2088232"/>
          </a:xfrm>
        </p:spPr>
        <p:txBody>
          <a:bodyPr>
            <a:normAutofit/>
          </a:bodyPr>
          <a:lstStyle/>
          <a:p>
            <a:r>
              <a:rPr lang="en-US" dirty="0"/>
              <a:t>Overlap graphs may contain </a:t>
            </a:r>
            <a:r>
              <a:rPr lang="en-US" b="1" dirty="0">
                <a:solidFill>
                  <a:srgbClr val="FF0000"/>
                </a:solidFill>
              </a:rPr>
              <a:t>redundant edges</a:t>
            </a:r>
          </a:p>
          <a:p>
            <a:pPr lvl="1"/>
            <a:r>
              <a:rPr lang="en-US" b="1" dirty="0">
                <a:solidFill>
                  <a:srgbClr val="008E00"/>
                </a:solidFill>
              </a:rPr>
              <a:t>Transitive edges</a:t>
            </a:r>
            <a:r>
              <a:rPr lang="en-US" dirty="0"/>
              <a:t> can be removed without losing the connectivity information of the graph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rgbClr val="008E00"/>
                </a:solidFill>
              </a:rPr>
              <a:t>green edges</a:t>
            </a:r>
            <a:r>
              <a:rPr lang="en-US" dirty="0"/>
              <a:t> are </a:t>
            </a:r>
            <a:r>
              <a:rPr lang="en-US" dirty="0">
                <a:solidFill>
                  <a:srgbClr val="008E00"/>
                </a:solidFill>
              </a:rPr>
              <a:t>transitive edges</a:t>
            </a:r>
            <a:r>
              <a:rPr lang="en-US" dirty="0"/>
              <a:t> because </a:t>
            </a:r>
            <a:r>
              <a:rPr lang="en-US" dirty="0">
                <a:solidFill>
                  <a:srgbClr val="0632FF"/>
                </a:solidFill>
              </a:rPr>
              <a:t>blue edges</a:t>
            </a:r>
            <a:r>
              <a:rPr lang="en-US" dirty="0"/>
              <a:t> provide the connectivity information that green edges provide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42F118-8DBD-1C4B-9EFD-5CB5E869F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80700" y="584281"/>
            <a:ext cx="2471820" cy="8593307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53F092D-BEDC-2D47-B1FF-C23A784FA066}"/>
              </a:ext>
            </a:extLst>
          </p:cNvPr>
          <p:cNvSpPr/>
          <p:nvPr/>
        </p:nvSpPr>
        <p:spPr bwMode="auto">
          <a:xfrm>
            <a:off x="683568" y="5692704"/>
            <a:ext cx="1224136" cy="349896"/>
          </a:xfrm>
          <a:prstGeom prst="roundRect">
            <a:avLst/>
          </a:prstGeom>
          <a:solidFill>
            <a:srgbClr val="FFC00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Skips 1 node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7C22345-C1D5-264E-96B5-C6EFDC8AC93E}"/>
              </a:ext>
            </a:extLst>
          </p:cNvPr>
          <p:cNvSpPr/>
          <p:nvPr/>
        </p:nvSpPr>
        <p:spPr bwMode="auto">
          <a:xfrm>
            <a:off x="4427984" y="3541421"/>
            <a:ext cx="1296144" cy="349896"/>
          </a:xfrm>
          <a:prstGeom prst="roundRect">
            <a:avLst/>
          </a:prstGeom>
          <a:solidFill>
            <a:srgbClr val="FFC00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Skips 2 nodes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B26ACE-3047-9F45-B975-900989801AE8}"/>
              </a:ext>
            </a:extLst>
          </p:cNvPr>
          <p:cNvSpPr txBox="1"/>
          <p:nvPr/>
        </p:nvSpPr>
        <p:spPr>
          <a:xfrm>
            <a:off x="0" y="6525454"/>
            <a:ext cx="8244408" cy="3693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CH" sz="1400" dirty="0"/>
              <a:t>Image source: </a:t>
            </a:r>
            <a:r>
              <a:rPr lang="en-US" sz="1400" dirty="0">
                <a:hlinkClick r:id="rId4"/>
              </a:rPr>
              <a:t>http://www.cs.jhu.edu/~langmea/resources/lecture_notes/16_assembly_scs_v2.pdf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102298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Transitive Reduction Example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593308" cy="2952328"/>
          </a:xfrm>
        </p:spPr>
        <p:txBody>
          <a:bodyPr>
            <a:normAutofit/>
          </a:bodyPr>
          <a:lstStyle/>
          <a:p>
            <a:r>
              <a:rPr lang="en-US" dirty="0"/>
              <a:t>Overlap graphs may contain </a:t>
            </a:r>
            <a:r>
              <a:rPr lang="en-US" b="1" dirty="0">
                <a:solidFill>
                  <a:srgbClr val="FF0000"/>
                </a:solidFill>
              </a:rPr>
              <a:t>redundant edges</a:t>
            </a:r>
          </a:p>
          <a:p>
            <a:pPr lvl="1"/>
            <a:r>
              <a:rPr lang="en-US" dirty="0"/>
              <a:t>Transitive edges that can be removed without losing the connectivity information of the graph</a:t>
            </a:r>
          </a:p>
          <a:p>
            <a:pPr lvl="1"/>
            <a:r>
              <a:rPr lang="en-US" dirty="0"/>
              <a:t>Let’s remove the transitive edges that skip one or two nodes:</a:t>
            </a:r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r>
              <a:rPr lang="en-US" dirty="0"/>
              <a:t>Remember the messy overlap graph?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0B94E5-B610-FD49-8DAF-DDCBEAB4FD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564904"/>
            <a:ext cx="4752528" cy="683583"/>
          </a:xfrm>
          <a:prstGeom prst="rect">
            <a:avLst/>
          </a:prstGeom>
        </p:spPr>
      </p:pic>
      <p:pic>
        <p:nvPicPr>
          <p:cNvPr id="10" name="Content Placeholder 2">
            <a:extLst>
              <a:ext uri="{FF2B5EF4-FFF2-40B4-BE49-F238E27FC236}">
                <a16:creationId xmlns:a16="http://schemas.microsoft.com/office/drawing/2014/main" id="{10C2E055-1584-6040-8BDE-4338D28825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2108" y="3712723"/>
            <a:ext cx="7799784" cy="275385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31038C-D4CD-E843-BE23-801B70354EC5}"/>
              </a:ext>
            </a:extLst>
          </p:cNvPr>
          <p:cNvSpPr txBox="1"/>
          <p:nvPr/>
        </p:nvSpPr>
        <p:spPr>
          <a:xfrm>
            <a:off x="0" y="6525454"/>
            <a:ext cx="8244408" cy="3693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CH" sz="1400" dirty="0"/>
              <a:t>Image source: </a:t>
            </a:r>
            <a:r>
              <a:rPr lang="en-US" sz="1400" dirty="0">
                <a:hlinkClick r:id="rId5"/>
              </a:rPr>
              <a:t>http://www.cs.jhu.edu/~langmea/resources/lecture_notes/16_assembly_scs_v2.pdf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1123027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Transitive Reduction Example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593308" cy="5544616"/>
          </a:xfrm>
        </p:spPr>
        <p:txBody>
          <a:bodyPr>
            <a:normAutofit/>
          </a:bodyPr>
          <a:lstStyle/>
          <a:p>
            <a:r>
              <a:rPr lang="en-US" dirty="0"/>
              <a:t>Overlap graphs may contain </a:t>
            </a:r>
            <a:r>
              <a:rPr lang="en-US" b="1" dirty="0">
                <a:solidFill>
                  <a:srgbClr val="FF0000"/>
                </a:solidFill>
              </a:rPr>
              <a:t>redundant edges</a:t>
            </a:r>
          </a:p>
          <a:p>
            <a:pPr lvl="1"/>
            <a:r>
              <a:rPr lang="en-US" dirty="0"/>
              <a:t>Transitive edges that can be removed without losing the connectivity information of the graph</a:t>
            </a:r>
          </a:p>
          <a:p>
            <a:pPr lvl="1"/>
            <a:r>
              <a:rPr lang="en-US" dirty="0"/>
              <a:t>Let’s remove the transitive edges that skip one or two nodes:</a:t>
            </a:r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r>
              <a:rPr lang="en-US" dirty="0"/>
              <a:t>After the transitive reduction: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It is now much easier to identify </a:t>
            </a:r>
            <a:r>
              <a:rPr lang="en-US" b="1" dirty="0">
                <a:solidFill>
                  <a:srgbClr val="00B050"/>
                </a:solidFill>
              </a:rPr>
              <a:t>ordering of overlaps</a:t>
            </a:r>
            <a:r>
              <a:rPr lang="en-US" dirty="0"/>
              <a:t> from this graph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0B94E5-B610-FD49-8DAF-DDCBEAB4FD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564904"/>
            <a:ext cx="4752528" cy="6835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AF5E92-6118-0242-A1CE-2EE1436661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1048"/>
            <a:ext cx="9144000" cy="12598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F4A0C5-E628-8440-A514-B6C4BEE19244}"/>
              </a:ext>
            </a:extLst>
          </p:cNvPr>
          <p:cNvSpPr txBox="1"/>
          <p:nvPr/>
        </p:nvSpPr>
        <p:spPr>
          <a:xfrm>
            <a:off x="0" y="6525454"/>
            <a:ext cx="8244408" cy="3693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CH" sz="1400" dirty="0"/>
              <a:t>Image source: </a:t>
            </a:r>
            <a:r>
              <a:rPr lang="en-US" sz="1400" dirty="0">
                <a:hlinkClick r:id="rId5"/>
              </a:rPr>
              <a:t>http://www.cs.jhu.edu/~langmea/resources/lecture_notes/16_assembly_scs_v2.pdf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3696322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Bubble Collapsing (Popping)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19"/>
            <a:ext cx="8593308" cy="561662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Bubbles: Different multiple paths with the same source and sink</a:t>
            </a:r>
          </a:p>
          <a:p>
            <a:pPr lvl="1"/>
            <a:r>
              <a:rPr lang="en-US" dirty="0"/>
              <a:t>May remain undetected after transitive edge removal</a:t>
            </a:r>
          </a:p>
          <a:p>
            <a:pPr lvl="1"/>
            <a:r>
              <a:rPr lang="en-US" dirty="0"/>
              <a:t>One of the paths are collapsed (e.g., the shorter one)</a:t>
            </a:r>
          </a:p>
          <a:p>
            <a:pPr lvl="2"/>
            <a:r>
              <a:rPr lang="en-US" dirty="0"/>
              <a:t>Shorter paths may be due to </a:t>
            </a:r>
            <a:r>
              <a:rPr lang="en-US" b="1" dirty="0"/>
              <a:t>repeats</a:t>
            </a:r>
            <a:r>
              <a:rPr lang="en-US" dirty="0"/>
              <a:t> after transitive reduction</a:t>
            </a:r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r>
              <a:rPr lang="en-US" dirty="0"/>
              <a:t>We can collapse bubbles to</a:t>
            </a:r>
          </a:p>
          <a:p>
            <a:pPr lvl="1"/>
            <a:r>
              <a:rPr lang="en-US" dirty="0"/>
              <a:t>Reduce the complexity of the overlap graph</a:t>
            </a:r>
          </a:p>
          <a:p>
            <a:pPr lvl="1"/>
            <a:r>
              <a:rPr lang="en-US" dirty="0"/>
              <a:t>Improve the contiguity of the assembly inferred from the graph</a:t>
            </a:r>
          </a:p>
          <a:p>
            <a:pPr lvl="1"/>
            <a:endParaRPr lang="en-US" dirty="0"/>
          </a:p>
          <a:p>
            <a:r>
              <a:rPr lang="en-US" dirty="0"/>
              <a:t>Why do we have bubbles?</a:t>
            </a:r>
          </a:p>
          <a:p>
            <a:pPr lvl="1"/>
            <a:r>
              <a:rPr lang="en-US" dirty="0"/>
              <a:t>Sequencing errors (missing overlaps)</a:t>
            </a:r>
          </a:p>
          <a:p>
            <a:pPr lvl="1"/>
            <a:r>
              <a:rPr lang="en-US" dirty="0"/>
              <a:t>Variants between parent genomes (diploid and polyploid genomes)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85C518F-5578-EFAA-BA33-E1BD565EF7C6}"/>
              </a:ext>
            </a:extLst>
          </p:cNvPr>
          <p:cNvSpPr/>
          <p:nvPr/>
        </p:nvSpPr>
        <p:spPr bwMode="auto">
          <a:xfrm>
            <a:off x="2195736" y="2908763"/>
            <a:ext cx="1296144" cy="576064"/>
          </a:xfrm>
          <a:prstGeom prst="round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Source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BA90264-D75E-881D-9971-114E651D076C}"/>
              </a:ext>
            </a:extLst>
          </p:cNvPr>
          <p:cNvSpPr/>
          <p:nvPr/>
        </p:nvSpPr>
        <p:spPr bwMode="auto">
          <a:xfrm>
            <a:off x="5675830" y="2908763"/>
            <a:ext cx="1296144" cy="576064"/>
          </a:xfrm>
          <a:prstGeom prst="round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Sink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5DC4939D-C012-0211-3CC1-F095B9D862EE}"/>
              </a:ext>
            </a:extLst>
          </p:cNvPr>
          <p:cNvSpPr/>
          <p:nvPr/>
        </p:nvSpPr>
        <p:spPr bwMode="auto">
          <a:xfrm>
            <a:off x="3458145" y="2665458"/>
            <a:ext cx="2228193" cy="305061"/>
          </a:xfrm>
          <a:custGeom>
            <a:avLst/>
            <a:gdLst>
              <a:gd name="connsiteX0" fmla="*/ 0 w 2228193"/>
              <a:gd name="connsiteY0" fmla="*/ 263020 h 305061"/>
              <a:gd name="connsiteX1" fmla="*/ 1103586 w 2228193"/>
              <a:gd name="connsiteY1" fmla="*/ 261 h 305061"/>
              <a:gd name="connsiteX2" fmla="*/ 2228193 w 2228193"/>
              <a:gd name="connsiteY2" fmla="*/ 305061 h 30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8193" h="305061">
                <a:moveTo>
                  <a:pt x="0" y="263020"/>
                </a:moveTo>
                <a:cubicBezTo>
                  <a:pt x="366110" y="128137"/>
                  <a:pt x="732221" y="-6746"/>
                  <a:pt x="1103586" y="261"/>
                </a:cubicBezTo>
                <a:cubicBezTo>
                  <a:pt x="1474951" y="7268"/>
                  <a:pt x="2002221" y="285792"/>
                  <a:pt x="2228193" y="30506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64E3821E-23BF-0574-0A57-17B7C71FA252}"/>
              </a:ext>
            </a:extLst>
          </p:cNvPr>
          <p:cNvSpPr/>
          <p:nvPr/>
        </p:nvSpPr>
        <p:spPr bwMode="auto">
          <a:xfrm rot="10800000">
            <a:off x="3458145" y="3378359"/>
            <a:ext cx="2228193" cy="305061"/>
          </a:xfrm>
          <a:custGeom>
            <a:avLst/>
            <a:gdLst>
              <a:gd name="connsiteX0" fmla="*/ 0 w 2228193"/>
              <a:gd name="connsiteY0" fmla="*/ 263020 h 305061"/>
              <a:gd name="connsiteX1" fmla="*/ 1103586 w 2228193"/>
              <a:gd name="connsiteY1" fmla="*/ 261 h 305061"/>
              <a:gd name="connsiteX2" fmla="*/ 2228193 w 2228193"/>
              <a:gd name="connsiteY2" fmla="*/ 305061 h 30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8193" h="305061">
                <a:moveTo>
                  <a:pt x="0" y="263020"/>
                </a:moveTo>
                <a:cubicBezTo>
                  <a:pt x="366110" y="128137"/>
                  <a:pt x="732221" y="-6746"/>
                  <a:pt x="1103586" y="261"/>
                </a:cubicBezTo>
                <a:cubicBezTo>
                  <a:pt x="1474951" y="7268"/>
                  <a:pt x="2002221" y="285792"/>
                  <a:pt x="2228193" y="30506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E3126E-293E-70E3-2975-D550AC67F553}"/>
              </a:ext>
            </a:extLst>
          </p:cNvPr>
          <p:cNvSpPr txBox="1"/>
          <p:nvPr/>
        </p:nvSpPr>
        <p:spPr>
          <a:xfrm>
            <a:off x="4156358" y="2276872"/>
            <a:ext cx="831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Path 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DADE80-5B1A-B2D0-BC44-F36859D973F5}"/>
              </a:ext>
            </a:extLst>
          </p:cNvPr>
          <p:cNvSpPr txBox="1"/>
          <p:nvPr/>
        </p:nvSpPr>
        <p:spPr>
          <a:xfrm>
            <a:off x="4156358" y="3670011"/>
            <a:ext cx="831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Path 2</a:t>
            </a:r>
          </a:p>
        </p:txBody>
      </p:sp>
    </p:spTree>
    <p:extLst>
      <p:ext uri="{BB962C8B-B14F-4D97-AF65-F5344CB8AC3E}">
        <p14:creationId xmlns:p14="http://schemas.microsoft.com/office/powerpoint/2010/main" val="42259735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1" grpId="0" animBg="1"/>
      <p:bldP spid="13" grpId="0" animBg="1"/>
      <p:bldP spid="15" grpId="0" animBg="1"/>
      <p:bldP spid="15" grpId="1" animBg="1"/>
      <p:bldP spid="16" grpId="0" animBg="1"/>
      <p:bldP spid="17" grpId="0"/>
      <p:bldP spid="17" grpId="1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Readings on Graph Cleaning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593308" cy="3744416"/>
          </a:xfrm>
        </p:spPr>
        <p:txBody>
          <a:bodyPr>
            <a:normAutofit/>
          </a:bodyPr>
          <a:lstStyle/>
          <a:p>
            <a:r>
              <a:rPr lang="en-US" dirty="0"/>
              <a:t>Read the following paper if you are curious about</a:t>
            </a:r>
          </a:p>
          <a:p>
            <a:pPr lvl="1"/>
            <a:r>
              <a:rPr lang="en-US" dirty="0"/>
              <a:t>How the transitive reduction works: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r>
              <a:rPr lang="en-US" dirty="0"/>
              <a:t>How to collapse bubbles in overlap graphs: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BDA32F-F845-9E48-850C-7FA3A82068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35859"/>
            <a:ext cx="7295728" cy="23598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FA8C5DC-540B-C346-B032-4025DF1ACD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360" y="4584180"/>
            <a:ext cx="6012160" cy="180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8747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Layout – Bubble Collapsing Example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593308" cy="5544616"/>
          </a:xfrm>
        </p:spPr>
        <p:txBody>
          <a:bodyPr>
            <a:normAutofit/>
          </a:bodyPr>
          <a:lstStyle/>
          <a:p>
            <a:r>
              <a:rPr lang="en-US" dirty="0"/>
              <a:t>Overlap graphs may contain </a:t>
            </a:r>
            <a:r>
              <a:rPr lang="en-US" b="1" dirty="0">
                <a:solidFill>
                  <a:srgbClr val="FF0000"/>
                </a:solidFill>
              </a:rPr>
              <a:t>redundant edges</a:t>
            </a:r>
          </a:p>
          <a:p>
            <a:pPr lvl="1"/>
            <a:r>
              <a:rPr lang="en-US" dirty="0"/>
              <a:t>Transitive edges that can be removed without losing the connectivity information of the graph</a:t>
            </a:r>
          </a:p>
          <a:p>
            <a:pPr lvl="1"/>
            <a:r>
              <a:rPr lang="en-US" dirty="0"/>
              <a:t>After the transitive reduction: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r>
              <a:rPr lang="en-US" dirty="0"/>
              <a:t>Bubble Collapsing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AF5E92-6118-0242-A1CE-2EE1436661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4904"/>
            <a:ext cx="9144000" cy="12598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892A866-0053-8649-AFD3-05BFB54C76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6507" y="2569286"/>
            <a:ext cx="9557014" cy="537582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DF3F40B-C1A9-7D43-A924-FD5784CE31B3}"/>
              </a:ext>
            </a:extLst>
          </p:cNvPr>
          <p:cNvSpPr txBox="1"/>
          <p:nvPr/>
        </p:nvSpPr>
        <p:spPr>
          <a:xfrm>
            <a:off x="0" y="6525454"/>
            <a:ext cx="8244408" cy="3693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CH" sz="1400" dirty="0"/>
              <a:t>Image source: </a:t>
            </a:r>
            <a:r>
              <a:rPr lang="en-US" sz="1400" dirty="0">
                <a:hlinkClick r:id="rId5"/>
              </a:rPr>
              <a:t>http://www.cs.jhu.edu/~langmea/resources/lecture_notes/16_assembly_scs_v2.pdf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24863929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Spelling out the Contigs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593308" cy="5544616"/>
          </a:xfrm>
        </p:spPr>
        <p:txBody>
          <a:bodyPr>
            <a:normAutofit/>
          </a:bodyPr>
          <a:lstStyle/>
          <a:p>
            <a:r>
              <a:rPr lang="en-US" dirty="0"/>
              <a:t>Take all nodes with unambiguous branches (e.g., single branch, leading no cycles)</a:t>
            </a:r>
          </a:p>
          <a:p>
            <a:r>
              <a:rPr lang="en-US" dirty="0"/>
              <a:t>“Spell out” the contig by following the unambiguous branches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92A866-0053-8649-AFD3-05BFB54C76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6507" y="741089"/>
            <a:ext cx="9557014" cy="537582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DF3D4CC-AFC5-2048-85FD-F4A840EEF5FC}"/>
              </a:ext>
            </a:extLst>
          </p:cNvPr>
          <p:cNvSpPr/>
          <p:nvPr/>
        </p:nvSpPr>
        <p:spPr bwMode="auto">
          <a:xfrm>
            <a:off x="0" y="2903444"/>
            <a:ext cx="4067944" cy="1224136"/>
          </a:xfrm>
          <a:prstGeom prst="rect">
            <a:avLst/>
          </a:prstGeom>
          <a:noFill/>
          <a:ln w="28575" cap="flat" cmpd="sng" algn="ctr">
            <a:solidFill>
              <a:srgbClr val="8C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6935ED-B112-B74E-BDF2-1C8536B8E084}"/>
              </a:ext>
            </a:extLst>
          </p:cNvPr>
          <p:cNvSpPr/>
          <p:nvPr/>
        </p:nvSpPr>
        <p:spPr bwMode="auto">
          <a:xfrm>
            <a:off x="5508104" y="2903444"/>
            <a:ext cx="3578104" cy="618598"/>
          </a:xfrm>
          <a:prstGeom prst="rect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35B339-9CC8-3046-8523-B09B2C5C18E9}"/>
              </a:ext>
            </a:extLst>
          </p:cNvPr>
          <p:cNvSpPr txBox="1"/>
          <p:nvPr/>
        </p:nvSpPr>
        <p:spPr>
          <a:xfrm>
            <a:off x="0" y="6525454"/>
            <a:ext cx="8244408" cy="36933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CH" sz="1400" dirty="0"/>
              <a:t>Image source: </a:t>
            </a:r>
            <a:r>
              <a:rPr lang="en-US" sz="1400" dirty="0">
                <a:hlinkClick r:id="rId4"/>
              </a:rPr>
              <a:t>http://www.cs.jhu.edu/~langmea/resources/lecture_notes/16_assembly_scs_v2.pdf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141879357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54677"/>
            <a:ext cx="8610600" cy="5193723"/>
          </a:xfrm>
        </p:spPr>
        <p:txBody>
          <a:bodyPr/>
          <a:lstStyle/>
          <a:p>
            <a:r>
              <a:rPr lang="en-US" dirty="0"/>
              <a:t>Genome Assembly</a:t>
            </a:r>
          </a:p>
          <a:p>
            <a:pPr lvl="1"/>
            <a:r>
              <a:rPr lang="en-US" dirty="0"/>
              <a:t>Basics</a:t>
            </a:r>
          </a:p>
          <a:p>
            <a:pPr lvl="1"/>
            <a:r>
              <a:rPr lang="en-US" dirty="0"/>
              <a:t>Overlap-Layout-Consensus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D930BB-AD26-2C48-AF8C-E1BF73EB73BC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356030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Common Assembly Pipeline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6CE7FEB-0193-594A-913C-D4AA6FD77808}"/>
              </a:ext>
            </a:extLst>
          </p:cNvPr>
          <p:cNvSpPr/>
          <p:nvPr/>
        </p:nvSpPr>
        <p:spPr bwMode="auto">
          <a:xfrm>
            <a:off x="2986400" y="1178787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Reads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96BCD3F9-4240-814A-B4A0-EDDAF103FD25}"/>
              </a:ext>
            </a:extLst>
          </p:cNvPr>
          <p:cNvSpPr/>
          <p:nvPr/>
        </p:nvSpPr>
        <p:spPr bwMode="auto">
          <a:xfrm>
            <a:off x="4407273" y="1826859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E28E7FB-78F1-E74A-BD0D-DA52FED61F57}"/>
              </a:ext>
            </a:extLst>
          </p:cNvPr>
          <p:cNvSpPr/>
          <p:nvPr/>
        </p:nvSpPr>
        <p:spPr bwMode="auto">
          <a:xfrm>
            <a:off x="2986400" y="225823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rgbClr val="00B050"/>
                </a:solidFill>
                <a:latin typeface="Arial" pitchFamily="34" charset="0"/>
              </a:rPr>
              <a:t>Overlapping Reads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BFDAF5D4-EA08-8741-8EEA-546648CD85FD}"/>
              </a:ext>
            </a:extLst>
          </p:cNvPr>
          <p:cNvSpPr/>
          <p:nvPr/>
        </p:nvSpPr>
        <p:spPr bwMode="auto">
          <a:xfrm>
            <a:off x="4407273" y="290630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B51D1A1-3CD0-5A45-B906-A952EF192A45}"/>
              </a:ext>
            </a:extLst>
          </p:cNvPr>
          <p:cNvSpPr/>
          <p:nvPr/>
        </p:nvSpPr>
        <p:spPr bwMode="auto">
          <a:xfrm>
            <a:off x="2986400" y="334037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</a:rPr>
              <a:t>Layout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CAE2FB0A-D649-8247-82A4-11CF1468D16B}"/>
              </a:ext>
            </a:extLst>
          </p:cNvPr>
          <p:cNvSpPr/>
          <p:nvPr/>
        </p:nvSpPr>
        <p:spPr bwMode="auto">
          <a:xfrm>
            <a:off x="4407273" y="398844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3B246B4-7AF8-D148-AFE3-A4CCE94D492D}"/>
              </a:ext>
            </a:extLst>
          </p:cNvPr>
          <p:cNvSpPr/>
          <p:nvPr/>
        </p:nvSpPr>
        <p:spPr bwMode="auto">
          <a:xfrm>
            <a:off x="2986400" y="4428803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Consensus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231522BC-59F7-1146-9999-9239525F8438}"/>
              </a:ext>
            </a:extLst>
          </p:cNvPr>
          <p:cNvSpPr/>
          <p:nvPr/>
        </p:nvSpPr>
        <p:spPr bwMode="auto">
          <a:xfrm>
            <a:off x="4407273" y="5076875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5712016-4BF6-ED4E-AB3B-9BBEED321DAD}"/>
              </a:ext>
            </a:extLst>
          </p:cNvPr>
          <p:cNvSpPr/>
          <p:nvPr/>
        </p:nvSpPr>
        <p:spPr bwMode="auto">
          <a:xfrm>
            <a:off x="2985778" y="5517232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H" dirty="0">
                <a:latin typeface="Arial" pitchFamily="34" charset="0"/>
              </a:rPr>
              <a:t>Error Correction and Scaffolding (Ordered Contigs)</a:t>
            </a: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47231AF5-6F36-C940-98DC-012EDF2A6898}"/>
              </a:ext>
            </a:extLst>
          </p:cNvPr>
          <p:cNvSpPr/>
          <p:nvPr/>
        </p:nvSpPr>
        <p:spPr bwMode="auto">
          <a:xfrm rot="16200000">
            <a:off x="6207137" y="558957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AD9EEFE-1E78-3E43-ACDC-1DF4B5A0F854}"/>
              </a:ext>
            </a:extLst>
          </p:cNvPr>
          <p:cNvSpPr/>
          <p:nvPr/>
        </p:nvSpPr>
        <p:spPr bwMode="auto">
          <a:xfrm>
            <a:off x="6588224" y="5517232"/>
            <a:ext cx="2133600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E1FDD1-0AC4-F742-908C-D416E4327D51}"/>
              </a:ext>
            </a:extLst>
          </p:cNvPr>
          <p:cNvSpPr txBox="1"/>
          <p:nvPr/>
        </p:nvSpPr>
        <p:spPr>
          <a:xfrm>
            <a:off x="1795041" y="563986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Optional: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6CCC83-F58A-0844-9B9E-6C2831E508C9}"/>
              </a:ext>
            </a:extLst>
          </p:cNvPr>
          <p:cNvSpPr txBox="1"/>
          <p:nvPr/>
        </p:nvSpPr>
        <p:spPr>
          <a:xfrm>
            <a:off x="1868778" y="4532169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Output: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A9349E-6F2B-F54E-A1CE-A46D15055407}"/>
              </a:ext>
            </a:extLst>
          </p:cNvPr>
          <p:cNvSpPr txBox="1"/>
          <p:nvPr/>
        </p:nvSpPr>
        <p:spPr>
          <a:xfrm>
            <a:off x="1946299" y="1270731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Input:</a:t>
            </a:r>
          </a:p>
        </p:txBody>
      </p:sp>
    </p:spTree>
    <p:extLst>
      <p:ext uri="{BB962C8B-B14F-4D97-AF65-F5344CB8AC3E}">
        <p14:creationId xmlns:p14="http://schemas.microsoft.com/office/powerpoint/2010/main" val="21821586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Consensus of Overlapping Reads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/>
          </a:bodyPr>
          <a:lstStyle/>
          <a:p>
            <a:r>
              <a:rPr lang="en-US" dirty="0"/>
              <a:t>Layout the overlaps of reads from the overlap graph</a:t>
            </a:r>
          </a:p>
          <a:p>
            <a:r>
              <a:rPr lang="en-US" dirty="0"/>
              <a:t>Take the consensus at each base to generate contigs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AE2B03-0597-144F-9D6C-7D270F75A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61" y="1917426"/>
            <a:ext cx="9068320" cy="403125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D952663-B022-BE4B-A252-6EA011226117}"/>
              </a:ext>
            </a:extLst>
          </p:cNvPr>
          <p:cNvSpPr/>
          <p:nvPr/>
        </p:nvSpPr>
        <p:spPr bwMode="auto">
          <a:xfrm>
            <a:off x="2160000" y="1772815"/>
            <a:ext cx="288032" cy="424847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868CA8-A712-1746-9B79-3BDB8D49BBD6}"/>
              </a:ext>
            </a:extLst>
          </p:cNvPr>
          <p:cNvSpPr/>
          <p:nvPr/>
        </p:nvSpPr>
        <p:spPr bwMode="auto">
          <a:xfrm>
            <a:off x="3240000" y="1772816"/>
            <a:ext cx="288032" cy="424847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28D56D-85E9-484A-A9DC-597558B4AA52}"/>
              </a:ext>
            </a:extLst>
          </p:cNvPr>
          <p:cNvSpPr/>
          <p:nvPr/>
        </p:nvSpPr>
        <p:spPr bwMode="auto">
          <a:xfrm>
            <a:off x="4779312" y="3212976"/>
            <a:ext cx="288032" cy="280831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A0B402-A856-844E-B00B-2DA6CE2FA089}"/>
              </a:ext>
            </a:extLst>
          </p:cNvPr>
          <p:cNvSpPr txBox="1"/>
          <p:nvPr/>
        </p:nvSpPr>
        <p:spPr>
          <a:xfrm>
            <a:off x="-41181" y="5229200"/>
            <a:ext cx="1116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/>
              <a:t>Contig:</a:t>
            </a:r>
          </a:p>
        </p:txBody>
      </p:sp>
    </p:spTree>
    <p:extLst>
      <p:ext uri="{BB962C8B-B14F-4D97-AF65-F5344CB8AC3E}">
        <p14:creationId xmlns:p14="http://schemas.microsoft.com/office/powerpoint/2010/main" val="19839263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7" grpId="0" animBg="1"/>
      <p:bldP spid="8" grpId="0" animBg="1"/>
      <p:bldP spid="9" grpId="0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Common Assembly Pipeline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6CE7FEB-0193-594A-913C-D4AA6FD77808}"/>
              </a:ext>
            </a:extLst>
          </p:cNvPr>
          <p:cNvSpPr/>
          <p:nvPr/>
        </p:nvSpPr>
        <p:spPr bwMode="auto">
          <a:xfrm>
            <a:off x="2986400" y="1178787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Reads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96BCD3F9-4240-814A-B4A0-EDDAF103FD25}"/>
              </a:ext>
            </a:extLst>
          </p:cNvPr>
          <p:cNvSpPr/>
          <p:nvPr/>
        </p:nvSpPr>
        <p:spPr bwMode="auto">
          <a:xfrm>
            <a:off x="4407273" y="1826859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E28E7FB-78F1-E74A-BD0D-DA52FED61F57}"/>
              </a:ext>
            </a:extLst>
          </p:cNvPr>
          <p:cNvSpPr/>
          <p:nvPr/>
        </p:nvSpPr>
        <p:spPr bwMode="auto">
          <a:xfrm>
            <a:off x="2986400" y="225823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rgbClr val="00B050"/>
                </a:solidFill>
                <a:latin typeface="Arial" pitchFamily="34" charset="0"/>
              </a:rPr>
              <a:t>Overlapping Reads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BFDAF5D4-EA08-8741-8EEA-546648CD85FD}"/>
              </a:ext>
            </a:extLst>
          </p:cNvPr>
          <p:cNvSpPr/>
          <p:nvPr/>
        </p:nvSpPr>
        <p:spPr bwMode="auto">
          <a:xfrm>
            <a:off x="4407273" y="290630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B51D1A1-3CD0-5A45-B906-A952EF192A45}"/>
              </a:ext>
            </a:extLst>
          </p:cNvPr>
          <p:cNvSpPr/>
          <p:nvPr/>
        </p:nvSpPr>
        <p:spPr bwMode="auto">
          <a:xfrm>
            <a:off x="2986400" y="334037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</a:rPr>
              <a:t>Layout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CAE2FB0A-D649-8247-82A4-11CF1468D16B}"/>
              </a:ext>
            </a:extLst>
          </p:cNvPr>
          <p:cNvSpPr/>
          <p:nvPr/>
        </p:nvSpPr>
        <p:spPr bwMode="auto">
          <a:xfrm>
            <a:off x="4407273" y="398844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3B246B4-7AF8-D148-AFE3-A4CCE94D492D}"/>
              </a:ext>
            </a:extLst>
          </p:cNvPr>
          <p:cNvSpPr/>
          <p:nvPr/>
        </p:nvSpPr>
        <p:spPr bwMode="auto">
          <a:xfrm>
            <a:off x="2986400" y="4428803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</a:rPr>
              <a:t>Consensus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231522BC-59F7-1146-9999-9239525F8438}"/>
              </a:ext>
            </a:extLst>
          </p:cNvPr>
          <p:cNvSpPr/>
          <p:nvPr/>
        </p:nvSpPr>
        <p:spPr bwMode="auto">
          <a:xfrm>
            <a:off x="4407273" y="5076875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5712016-4BF6-ED4E-AB3B-9BBEED321DAD}"/>
              </a:ext>
            </a:extLst>
          </p:cNvPr>
          <p:cNvSpPr/>
          <p:nvPr/>
        </p:nvSpPr>
        <p:spPr bwMode="auto">
          <a:xfrm>
            <a:off x="2985778" y="5517232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H" dirty="0">
                <a:latin typeface="Arial" pitchFamily="34" charset="0"/>
              </a:rPr>
              <a:t>Error Correction and Scaffolding (Ordered Contigs)</a:t>
            </a: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47231AF5-6F36-C940-98DC-012EDF2A6898}"/>
              </a:ext>
            </a:extLst>
          </p:cNvPr>
          <p:cNvSpPr/>
          <p:nvPr/>
        </p:nvSpPr>
        <p:spPr bwMode="auto">
          <a:xfrm rot="16200000">
            <a:off x="6207137" y="558957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AD9EEFE-1E78-3E43-ACDC-1DF4B5A0F854}"/>
              </a:ext>
            </a:extLst>
          </p:cNvPr>
          <p:cNvSpPr/>
          <p:nvPr/>
        </p:nvSpPr>
        <p:spPr bwMode="auto">
          <a:xfrm>
            <a:off x="6588224" y="5517232"/>
            <a:ext cx="2133600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E1FDD1-0AC4-F742-908C-D416E4327D51}"/>
              </a:ext>
            </a:extLst>
          </p:cNvPr>
          <p:cNvSpPr txBox="1"/>
          <p:nvPr/>
        </p:nvSpPr>
        <p:spPr>
          <a:xfrm>
            <a:off x="1795041" y="563986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Optional: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6CCC83-F58A-0844-9B9E-6C2831E508C9}"/>
              </a:ext>
            </a:extLst>
          </p:cNvPr>
          <p:cNvSpPr txBox="1"/>
          <p:nvPr/>
        </p:nvSpPr>
        <p:spPr>
          <a:xfrm>
            <a:off x="1868778" y="4532169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Output: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A9349E-6F2B-F54E-A1CE-A46D15055407}"/>
              </a:ext>
            </a:extLst>
          </p:cNvPr>
          <p:cNvSpPr txBox="1"/>
          <p:nvPr/>
        </p:nvSpPr>
        <p:spPr>
          <a:xfrm>
            <a:off x="1946299" y="1270731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Input:</a:t>
            </a:r>
          </a:p>
        </p:txBody>
      </p:sp>
    </p:spTree>
    <p:extLst>
      <p:ext uri="{BB962C8B-B14F-4D97-AF65-F5344CB8AC3E}">
        <p14:creationId xmlns:p14="http://schemas.microsoft.com/office/powerpoint/2010/main" val="8205929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Consensus of Overlapping Reads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/>
          </a:bodyPr>
          <a:lstStyle/>
          <a:p>
            <a:r>
              <a:rPr lang="en-US" dirty="0"/>
              <a:t>Take the consensus at each base to generate contigs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AE2B03-0597-144F-9D6C-7D270F75A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61" y="1917426"/>
            <a:ext cx="9068320" cy="403125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D952663-B022-BE4B-A252-6EA011226117}"/>
              </a:ext>
            </a:extLst>
          </p:cNvPr>
          <p:cNvSpPr/>
          <p:nvPr/>
        </p:nvSpPr>
        <p:spPr bwMode="auto">
          <a:xfrm>
            <a:off x="2160000" y="1772815"/>
            <a:ext cx="288032" cy="424847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868CA8-A712-1746-9B79-3BDB8D49BBD6}"/>
              </a:ext>
            </a:extLst>
          </p:cNvPr>
          <p:cNvSpPr/>
          <p:nvPr/>
        </p:nvSpPr>
        <p:spPr bwMode="auto">
          <a:xfrm>
            <a:off x="3240000" y="1772816"/>
            <a:ext cx="288032" cy="424847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28D56D-85E9-484A-A9DC-597558B4AA52}"/>
              </a:ext>
            </a:extLst>
          </p:cNvPr>
          <p:cNvSpPr/>
          <p:nvPr/>
        </p:nvSpPr>
        <p:spPr bwMode="auto">
          <a:xfrm>
            <a:off x="4779312" y="3212976"/>
            <a:ext cx="288032" cy="280831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A0B402-A856-844E-B00B-2DA6CE2FA089}"/>
              </a:ext>
            </a:extLst>
          </p:cNvPr>
          <p:cNvSpPr txBox="1"/>
          <p:nvPr/>
        </p:nvSpPr>
        <p:spPr>
          <a:xfrm>
            <a:off x="-41181" y="5229200"/>
            <a:ext cx="1116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/>
              <a:t>Contig: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497C506-E133-8F4D-A6F8-E76B4AD5FC77}"/>
              </a:ext>
            </a:extLst>
          </p:cNvPr>
          <p:cNvCxnSpPr>
            <a:cxnSpLocks/>
          </p:cNvCxnSpPr>
          <p:nvPr/>
        </p:nvCxnSpPr>
        <p:spPr bwMode="auto">
          <a:xfrm flipV="1">
            <a:off x="4932040" y="3573016"/>
            <a:ext cx="2051960" cy="504056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02D8BE3-11F2-AB4D-987E-3807FCCD85FD}"/>
              </a:ext>
            </a:extLst>
          </p:cNvPr>
          <p:cNvCxnSpPr>
            <a:cxnSpLocks/>
          </p:cNvCxnSpPr>
          <p:nvPr/>
        </p:nvCxnSpPr>
        <p:spPr bwMode="auto">
          <a:xfrm flipV="1">
            <a:off x="4932040" y="3573016"/>
            <a:ext cx="2051960" cy="1152128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B21F216-4C4B-5A43-9D4D-8FDAE709E4AB}"/>
              </a:ext>
            </a:extLst>
          </p:cNvPr>
          <p:cNvSpPr txBox="1"/>
          <p:nvPr/>
        </p:nvSpPr>
        <p:spPr>
          <a:xfrm>
            <a:off x="6777038" y="3172921"/>
            <a:ext cx="2432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Sequencing Errors?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BA84177-7E69-554E-98C8-08AD2A70C62E}"/>
              </a:ext>
            </a:extLst>
          </p:cNvPr>
          <p:cNvCxnSpPr>
            <a:cxnSpLocks/>
          </p:cNvCxnSpPr>
          <p:nvPr/>
        </p:nvCxnSpPr>
        <p:spPr bwMode="auto">
          <a:xfrm flipV="1">
            <a:off x="4932040" y="3573016"/>
            <a:ext cx="2050759" cy="216024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0B41E55-8FE3-3D47-A2E7-6068EE94C65C}"/>
              </a:ext>
            </a:extLst>
          </p:cNvPr>
          <p:cNvCxnSpPr>
            <a:cxnSpLocks/>
          </p:cNvCxnSpPr>
          <p:nvPr/>
        </p:nvCxnSpPr>
        <p:spPr bwMode="auto">
          <a:xfrm>
            <a:off x="395536" y="2060848"/>
            <a:ext cx="6587263" cy="1512168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01BE3C8-F3F1-BD43-9F1E-A60EF4A76B1B}"/>
              </a:ext>
            </a:extLst>
          </p:cNvPr>
          <p:cNvCxnSpPr>
            <a:cxnSpLocks/>
          </p:cNvCxnSpPr>
          <p:nvPr/>
        </p:nvCxnSpPr>
        <p:spPr bwMode="auto">
          <a:xfrm flipV="1">
            <a:off x="395536" y="3573016"/>
            <a:ext cx="6587263" cy="216024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10670548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Assembly </a:t>
            </a:r>
            <a:r>
              <a:rPr lang="en-US">
                <a:latin typeface="Garamond" charset="0"/>
                <a:ea typeface="ＭＳ Ｐゴシック" charset="0"/>
                <a:cs typeface="ＭＳ Ｐゴシック" charset="0"/>
              </a:rPr>
              <a:t>Polishing (Error </a:t>
            </a:r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Correction)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/>
          </a:bodyPr>
          <a:lstStyle/>
          <a:p>
            <a:r>
              <a:rPr lang="en-US" dirty="0"/>
              <a:t>Sequencing errors on reads may propagate to contigs</a:t>
            </a:r>
          </a:p>
          <a:p>
            <a:pPr lvl="1"/>
            <a:r>
              <a:rPr lang="en-US" dirty="0"/>
              <a:t>Leading to inaccurate analysis on the assembly we just generated</a:t>
            </a:r>
          </a:p>
          <a:p>
            <a:r>
              <a:rPr lang="en-US" dirty="0"/>
              <a:t>Idea: Align reads back to contigs again to generate a stronger consensus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995420-A37D-0E46-BA32-89511BB19A2A}"/>
              </a:ext>
            </a:extLst>
          </p:cNvPr>
          <p:cNvSpPr/>
          <p:nvPr/>
        </p:nvSpPr>
        <p:spPr bwMode="auto">
          <a:xfrm>
            <a:off x="1505652" y="3429000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313CE8-24DE-E546-A99F-769BBDCCA886}"/>
              </a:ext>
            </a:extLst>
          </p:cNvPr>
          <p:cNvSpPr/>
          <p:nvPr/>
        </p:nvSpPr>
        <p:spPr bwMode="auto">
          <a:xfrm>
            <a:off x="2405752" y="3429000"/>
            <a:ext cx="720080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2AD6A9-2619-764D-A542-8E68CE5841E8}"/>
              </a:ext>
            </a:extLst>
          </p:cNvPr>
          <p:cNvSpPr/>
          <p:nvPr/>
        </p:nvSpPr>
        <p:spPr bwMode="auto">
          <a:xfrm>
            <a:off x="4068269" y="3429000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91EED7-65E4-8946-8461-1FFD1ED6D332}"/>
              </a:ext>
            </a:extLst>
          </p:cNvPr>
          <p:cNvSpPr/>
          <p:nvPr/>
        </p:nvSpPr>
        <p:spPr bwMode="auto">
          <a:xfrm>
            <a:off x="6210344" y="3429000"/>
            <a:ext cx="1025952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37BD378-64DC-9E44-B86D-0CA2C4FFA99C}"/>
              </a:ext>
            </a:extLst>
          </p:cNvPr>
          <p:cNvSpPr/>
          <p:nvPr/>
        </p:nvSpPr>
        <p:spPr bwMode="auto">
          <a:xfrm>
            <a:off x="7236296" y="3429000"/>
            <a:ext cx="144016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DAA2BC-5CD8-5241-B607-5CBC11515205}"/>
              </a:ext>
            </a:extLst>
          </p:cNvPr>
          <p:cNvSpPr/>
          <p:nvPr/>
        </p:nvSpPr>
        <p:spPr bwMode="auto">
          <a:xfrm>
            <a:off x="3132165" y="3429000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C36453-1742-1649-A396-C529D77FC1BC}"/>
              </a:ext>
            </a:extLst>
          </p:cNvPr>
          <p:cNvSpPr/>
          <p:nvPr/>
        </p:nvSpPr>
        <p:spPr bwMode="auto">
          <a:xfrm>
            <a:off x="5346248" y="3429000"/>
            <a:ext cx="864096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FC0B9C-6293-154D-ACCE-69BBB124EE27}"/>
              </a:ext>
            </a:extLst>
          </p:cNvPr>
          <p:cNvSpPr/>
          <p:nvPr/>
        </p:nvSpPr>
        <p:spPr bwMode="auto">
          <a:xfrm>
            <a:off x="7361763" y="3972570"/>
            <a:ext cx="1104291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39D18E-46B2-B54F-BD6B-B5698D46DCED}"/>
              </a:ext>
            </a:extLst>
          </p:cNvPr>
          <p:cNvSpPr/>
          <p:nvPr/>
        </p:nvSpPr>
        <p:spPr bwMode="auto">
          <a:xfrm>
            <a:off x="4480912" y="3972570"/>
            <a:ext cx="865336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26AF3D-7551-9840-A845-E1CA74E1EFB0}"/>
              </a:ext>
            </a:extLst>
          </p:cNvPr>
          <p:cNvSpPr/>
          <p:nvPr/>
        </p:nvSpPr>
        <p:spPr bwMode="auto">
          <a:xfrm>
            <a:off x="2441756" y="3972570"/>
            <a:ext cx="624611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7F9F1F4-A5BF-3145-9716-888A92CB84FF}"/>
              </a:ext>
            </a:extLst>
          </p:cNvPr>
          <p:cNvSpPr/>
          <p:nvPr/>
        </p:nvSpPr>
        <p:spPr bwMode="auto">
          <a:xfrm>
            <a:off x="5342252" y="3972570"/>
            <a:ext cx="308969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856648-CD58-9840-9910-C81CE0B1993F}"/>
              </a:ext>
            </a:extLst>
          </p:cNvPr>
          <p:cNvSpPr/>
          <p:nvPr/>
        </p:nvSpPr>
        <p:spPr bwMode="auto">
          <a:xfrm>
            <a:off x="1574464" y="3973515"/>
            <a:ext cx="72008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C9B3994-ADBF-774E-B14C-A95DE3A46657}"/>
              </a:ext>
            </a:extLst>
          </p:cNvPr>
          <p:cNvSpPr/>
          <p:nvPr/>
        </p:nvSpPr>
        <p:spPr bwMode="auto">
          <a:xfrm>
            <a:off x="3308592" y="4535292"/>
            <a:ext cx="759677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4B05917-C10E-C74A-BF89-DBE5028A9F4D}"/>
              </a:ext>
            </a:extLst>
          </p:cNvPr>
          <p:cNvSpPr/>
          <p:nvPr/>
        </p:nvSpPr>
        <p:spPr bwMode="auto">
          <a:xfrm>
            <a:off x="4068269" y="4535292"/>
            <a:ext cx="759677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3F2C5B7-B2E7-2B4A-BC36-06415E09AB64}"/>
              </a:ext>
            </a:extLst>
          </p:cNvPr>
          <p:cNvSpPr/>
          <p:nvPr/>
        </p:nvSpPr>
        <p:spPr bwMode="auto">
          <a:xfrm>
            <a:off x="7282092" y="4535292"/>
            <a:ext cx="63970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7876A35-EAC6-9345-ABD9-F86760A8B205}"/>
              </a:ext>
            </a:extLst>
          </p:cNvPr>
          <p:cNvSpPr/>
          <p:nvPr/>
        </p:nvSpPr>
        <p:spPr bwMode="auto">
          <a:xfrm>
            <a:off x="6417996" y="4535292"/>
            <a:ext cx="864096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835E0ED-126F-644E-8665-D6EA4C5FF233}"/>
              </a:ext>
            </a:extLst>
          </p:cNvPr>
          <p:cNvSpPr/>
          <p:nvPr/>
        </p:nvSpPr>
        <p:spPr bwMode="auto">
          <a:xfrm>
            <a:off x="6317545" y="3982146"/>
            <a:ext cx="720080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7805694-80D4-9C43-B2AE-B79170C815F1}"/>
              </a:ext>
            </a:extLst>
          </p:cNvPr>
          <p:cNvCxnSpPr/>
          <p:nvPr/>
        </p:nvCxnSpPr>
        <p:spPr bwMode="auto">
          <a:xfrm>
            <a:off x="4565992" y="3429000"/>
            <a:ext cx="0" cy="360040"/>
          </a:xfrm>
          <a:prstGeom prst="line">
            <a:avLst/>
          </a:prstGeom>
          <a:solidFill>
            <a:srgbClr val="C0C0C0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F7723DF-6186-C74A-AAF1-B5A9EB306F22}"/>
              </a:ext>
            </a:extLst>
          </p:cNvPr>
          <p:cNvCxnSpPr/>
          <p:nvPr/>
        </p:nvCxnSpPr>
        <p:spPr bwMode="auto">
          <a:xfrm>
            <a:off x="6798240" y="3429000"/>
            <a:ext cx="0" cy="360040"/>
          </a:xfrm>
          <a:prstGeom prst="line">
            <a:avLst/>
          </a:prstGeom>
          <a:solidFill>
            <a:srgbClr val="C0C0C0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1569659-3AE7-5245-A75C-41DF6A3F5B09}"/>
              </a:ext>
            </a:extLst>
          </p:cNvPr>
          <p:cNvCxnSpPr/>
          <p:nvPr/>
        </p:nvCxnSpPr>
        <p:spPr bwMode="auto">
          <a:xfrm>
            <a:off x="7662336" y="3429000"/>
            <a:ext cx="0" cy="360040"/>
          </a:xfrm>
          <a:prstGeom prst="line">
            <a:avLst/>
          </a:prstGeom>
          <a:solidFill>
            <a:srgbClr val="C0C0C0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D4B071E-C5C9-D340-BAAC-771F4DA79A19}"/>
              </a:ext>
            </a:extLst>
          </p:cNvPr>
          <p:cNvCxnSpPr/>
          <p:nvPr/>
        </p:nvCxnSpPr>
        <p:spPr bwMode="auto">
          <a:xfrm>
            <a:off x="1973704" y="3429000"/>
            <a:ext cx="0" cy="360040"/>
          </a:xfrm>
          <a:prstGeom prst="line">
            <a:avLst/>
          </a:prstGeom>
          <a:solidFill>
            <a:srgbClr val="C0C0C0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D2CE5E3-FDBD-3643-931B-B01037FC1934}"/>
              </a:ext>
            </a:extLst>
          </p:cNvPr>
          <p:cNvSpPr/>
          <p:nvPr/>
        </p:nvSpPr>
        <p:spPr bwMode="auto">
          <a:xfrm>
            <a:off x="1505652" y="5877272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6975871-AB21-D546-A765-B53B4ACE81A4}"/>
              </a:ext>
            </a:extLst>
          </p:cNvPr>
          <p:cNvSpPr/>
          <p:nvPr/>
        </p:nvSpPr>
        <p:spPr bwMode="auto">
          <a:xfrm>
            <a:off x="2405752" y="5877272"/>
            <a:ext cx="720080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7C8C8E-E43C-4A43-9A83-52403E4CDF88}"/>
              </a:ext>
            </a:extLst>
          </p:cNvPr>
          <p:cNvSpPr/>
          <p:nvPr/>
        </p:nvSpPr>
        <p:spPr bwMode="auto">
          <a:xfrm>
            <a:off x="4068269" y="5877272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A6B4061-F248-6A4E-ADBC-338BC191AD66}"/>
              </a:ext>
            </a:extLst>
          </p:cNvPr>
          <p:cNvSpPr/>
          <p:nvPr/>
        </p:nvSpPr>
        <p:spPr bwMode="auto">
          <a:xfrm>
            <a:off x="6210344" y="5877272"/>
            <a:ext cx="1025952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900386C-22BD-ED4D-A83C-58DC7C045730}"/>
              </a:ext>
            </a:extLst>
          </p:cNvPr>
          <p:cNvSpPr/>
          <p:nvPr/>
        </p:nvSpPr>
        <p:spPr bwMode="auto">
          <a:xfrm>
            <a:off x="7236296" y="5877272"/>
            <a:ext cx="144016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E743DD2-FAA7-2741-99A5-EB23A6F08541}"/>
              </a:ext>
            </a:extLst>
          </p:cNvPr>
          <p:cNvSpPr/>
          <p:nvPr/>
        </p:nvSpPr>
        <p:spPr bwMode="auto">
          <a:xfrm>
            <a:off x="3132165" y="5877272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3F7D650-A964-8C48-9031-F431973AC2CE}"/>
              </a:ext>
            </a:extLst>
          </p:cNvPr>
          <p:cNvSpPr/>
          <p:nvPr/>
        </p:nvSpPr>
        <p:spPr bwMode="auto">
          <a:xfrm>
            <a:off x="5346248" y="5877272"/>
            <a:ext cx="864096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" name="Down Arrow 35">
            <a:extLst>
              <a:ext uri="{FF2B5EF4-FFF2-40B4-BE49-F238E27FC236}">
                <a16:creationId xmlns:a16="http://schemas.microsoft.com/office/drawing/2014/main" id="{BDFE7E2B-5EDC-2942-9805-FC01F0DC314D}"/>
              </a:ext>
            </a:extLst>
          </p:cNvPr>
          <p:cNvSpPr/>
          <p:nvPr/>
        </p:nvSpPr>
        <p:spPr bwMode="auto">
          <a:xfrm>
            <a:off x="4400593" y="2952382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Down Arrow 36">
            <a:extLst>
              <a:ext uri="{FF2B5EF4-FFF2-40B4-BE49-F238E27FC236}">
                <a16:creationId xmlns:a16="http://schemas.microsoft.com/office/drawing/2014/main" id="{80F1F3A8-171B-5541-A783-AF474CD1EDB3}"/>
              </a:ext>
            </a:extLst>
          </p:cNvPr>
          <p:cNvSpPr/>
          <p:nvPr/>
        </p:nvSpPr>
        <p:spPr bwMode="auto">
          <a:xfrm>
            <a:off x="4448107" y="5170614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C0871BB-FABF-7B47-9B57-B00F89A616C7}"/>
              </a:ext>
            </a:extLst>
          </p:cNvPr>
          <p:cNvSpPr txBox="1"/>
          <p:nvPr/>
        </p:nvSpPr>
        <p:spPr>
          <a:xfrm>
            <a:off x="-30747" y="3466506"/>
            <a:ext cx="1656244" cy="405283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CH" b="1" dirty="0"/>
              <a:t>Errenous Contig: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E52BE9A-B83D-F642-A8E2-4473C6238800}"/>
              </a:ext>
            </a:extLst>
          </p:cNvPr>
          <p:cNvSpPr txBox="1"/>
          <p:nvPr/>
        </p:nvSpPr>
        <p:spPr>
          <a:xfrm>
            <a:off x="4707258" y="3005200"/>
            <a:ext cx="1856241" cy="246428"/>
          </a:xfrm>
          <a:prstGeom prst="rect">
            <a:avLst/>
          </a:prstGeom>
          <a:noFill/>
        </p:spPr>
        <p:txBody>
          <a:bodyPr wrap="square" rtlCol="0">
            <a:normAutofit fontScale="62500" lnSpcReduction="20000"/>
          </a:bodyPr>
          <a:lstStyle/>
          <a:p>
            <a:r>
              <a:rPr lang="en-CH" b="1" dirty="0"/>
              <a:t>Align Reads to Contigs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0EFC391-322C-2446-9A7B-5B029162D139}"/>
              </a:ext>
            </a:extLst>
          </p:cNvPr>
          <p:cNvSpPr txBox="1"/>
          <p:nvPr/>
        </p:nvSpPr>
        <p:spPr>
          <a:xfrm>
            <a:off x="4723100" y="5191292"/>
            <a:ext cx="1856241" cy="2464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CH" sz="1200" b="1" dirty="0"/>
              <a:t>Correct Errors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C432BF0-0573-214A-962B-6F5D88B46059}"/>
              </a:ext>
            </a:extLst>
          </p:cNvPr>
          <p:cNvSpPr txBox="1"/>
          <p:nvPr/>
        </p:nvSpPr>
        <p:spPr>
          <a:xfrm>
            <a:off x="-81780" y="5915252"/>
            <a:ext cx="1656244" cy="405283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CH" b="1" dirty="0"/>
              <a:t>Corrected Contig: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9BB1B19-E00C-2844-B68E-9AC949495948}"/>
              </a:ext>
            </a:extLst>
          </p:cNvPr>
          <p:cNvSpPr txBox="1"/>
          <p:nvPr/>
        </p:nvSpPr>
        <p:spPr>
          <a:xfrm>
            <a:off x="-20946" y="4007552"/>
            <a:ext cx="1656244" cy="273319"/>
          </a:xfrm>
          <a:prstGeom prst="rect">
            <a:avLst/>
          </a:prstGeom>
          <a:noFill/>
        </p:spPr>
        <p:txBody>
          <a:bodyPr wrap="square" rtlCol="0">
            <a:normAutofit fontScale="77500" lnSpcReduction="20000"/>
          </a:bodyPr>
          <a:lstStyle/>
          <a:p>
            <a:r>
              <a:rPr lang="en-CH" b="1" dirty="0"/>
              <a:t>Aligned Reads: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F70B016-89B3-1F4E-B4F9-DB15EBBB250C}"/>
              </a:ext>
            </a:extLst>
          </p:cNvPr>
          <p:cNvCxnSpPr/>
          <p:nvPr/>
        </p:nvCxnSpPr>
        <p:spPr bwMode="auto">
          <a:xfrm flipV="1">
            <a:off x="6745828" y="2962765"/>
            <a:ext cx="1014120" cy="480606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FE88845-BC45-D64D-B87A-B7CF86FC9C59}"/>
              </a:ext>
            </a:extLst>
          </p:cNvPr>
          <p:cNvSpPr txBox="1"/>
          <p:nvPr/>
        </p:nvSpPr>
        <p:spPr>
          <a:xfrm>
            <a:off x="7121352" y="2707332"/>
            <a:ext cx="1621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Sequencing Errors</a:t>
            </a:r>
          </a:p>
        </p:txBody>
      </p:sp>
    </p:spTree>
    <p:extLst>
      <p:ext uri="{BB962C8B-B14F-4D97-AF65-F5344CB8AC3E}">
        <p14:creationId xmlns:p14="http://schemas.microsoft.com/office/powerpoint/2010/main" val="14468829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Reading on Assembly Polishing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95357C-B4C8-D64E-BBAC-63E30B8986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Firtina et al., "</a:t>
            </a:r>
            <a:r>
              <a:rPr lang="en-US" dirty="0">
                <a:solidFill>
                  <a:srgbClr val="0070C0"/>
                </a:solidFill>
              </a:rPr>
              <a:t>Apollo: A Sequencing-Technology-Independent, Scalable, and Accurate Assembly Polishing Algorithm</a:t>
            </a:r>
            <a:r>
              <a:rPr lang="en-US" dirty="0"/>
              <a:t>," Bioinformatics, </a:t>
            </a:r>
            <a:r>
              <a:rPr lang="en-US" altLang="ja-JP" dirty="0">
                <a:latin typeface="Tahoma" charset="0"/>
                <a:sym typeface="Wingdings" charset="0"/>
              </a:rPr>
              <a:t>June 2020.</a:t>
            </a:r>
            <a:endParaRPr lang="en-US" dirty="0">
              <a:latin typeface="Tahoma" charset="0"/>
            </a:endParaRPr>
          </a:p>
        </p:txBody>
      </p:sp>
      <p:pic>
        <p:nvPicPr>
          <p:cNvPr id="9" name="Content Placeholder 2">
            <a:extLst>
              <a:ext uri="{FF2B5EF4-FFF2-40B4-BE49-F238E27FC236}">
                <a16:creationId xmlns:a16="http://schemas.microsoft.com/office/drawing/2014/main" id="{CB1E2D31-9BEF-6D46-91D6-EF0FF8A3D6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700" y="2420888"/>
            <a:ext cx="8610600" cy="32410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25841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Scaffolding – Ordering the Contigs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/>
          </a:bodyPr>
          <a:lstStyle/>
          <a:p>
            <a:r>
              <a:rPr lang="en-US" dirty="0"/>
              <a:t>Contigs are usually </a:t>
            </a:r>
            <a:r>
              <a:rPr lang="en-US" dirty="0">
                <a:solidFill>
                  <a:srgbClr val="FF0000"/>
                </a:solidFill>
              </a:rPr>
              <a:t>not ordered</a:t>
            </a:r>
          </a:p>
          <a:p>
            <a:r>
              <a:rPr lang="en-US" dirty="0"/>
              <a:t>A </a:t>
            </a:r>
            <a:r>
              <a:rPr lang="en-US" dirty="0">
                <a:solidFill>
                  <a:srgbClr val="008E00"/>
                </a:solidFill>
              </a:rPr>
              <a:t>gapless</a:t>
            </a:r>
            <a:r>
              <a:rPr lang="en-US" dirty="0"/>
              <a:t> chromosome may potentially be represented by several </a:t>
            </a:r>
            <a:r>
              <a:rPr lang="en-US" dirty="0">
                <a:solidFill>
                  <a:srgbClr val="FF0000"/>
                </a:solidFill>
              </a:rPr>
              <a:t>gapped contigs</a:t>
            </a:r>
          </a:p>
          <a:p>
            <a:pPr lvl="1"/>
            <a:r>
              <a:rPr lang="en-US" dirty="0"/>
              <a:t>What is </a:t>
            </a:r>
            <a:r>
              <a:rPr lang="en-US" dirty="0">
                <a:solidFill>
                  <a:srgbClr val="008E00"/>
                </a:solidFill>
              </a:rPr>
              <a:t>the relative order of contigs</a:t>
            </a:r>
            <a:r>
              <a:rPr lang="en-US" dirty="0"/>
              <a:t> to represent the genome correctly?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1D97D5-6DA4-7D48-8215-4F1D0A9B9448}"/>
              </a:ext>
            </a:extLst>
          </p:cNvPr>
          <p:cNvSpPr/>
          <p:nvPr/>
        </p:nvSpPr>
        <p:spPr bwMode="auto">
          <a:xfrm>
            <a:off x="467544" y="3717032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00A210-D3AE-FB44-9B8B-70AB505E9C22}"/>
              </a:ext>
            </a:extLst>
          </p:cNvPr>
          <p:cNvSpPr/>
          <p:nvPr/>
        </p:nvSpPr>
        <p:spPr bwMode="auto">
          <a:xfrm>
            <a:off x="1367644" y="3717032"/>
            <a:ext cx="720080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91978C-05FA-2343-9F18-709D9EF32D57}"/>
              </a:ext>
            </a:extLst>
          </p:cNvPr>
          <p:cNvSpPr/>
          <p:nvPr/>
        </p:nvSpPr>
        <p:spPr bwMode="auto">
          <a:xfrm>
            <a:off x="3030161" y="3717032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183C85-B5FA-FF47-953A-8FEB82106010}"/>
              </a:ext>
            </a:extLst>
          </p:cNvPr>
          <p:cNvSpPr/>
          <p:nvPr/>
        </p:nvSpPr>
        <p:spPr bwMode="auto">
          <a:xfrm>
            <a:off x="2094057" y="3717032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CCB348-B394-DF4A-BCC2-AF1F78A66F8B}"/>
              </a:ext>
            </a:extLst>
          </p:cNvPr>
          <p:cNvSpPr/>
          <p:nvPr/>
        </p:nvSpPr>
        <p:spPr bwMode="auto">
          <a:xfrm>
            <a:off x="467544" y="4365104"/>
            <a:ext cx="936104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25FD76-77FA-114E-B20E-32FC9BA16068}"/>
              </a:ext>
            </a:extLst>
          </p:cNvPr>
          <p:cNvSpPr/>
          <p:nvPr/>
        </p:nvSpPr>
        <p:spPr bwMode="auto">
          <a:xfrm>
            <a:off x="2339752" y="4365104"/>
            <a:ext cx="1277979" cy="360040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E141D2-978C-4D43-A360-69B37764ADA3}"/>
              </a:ext>
            </a:extLst>
          </p:cNvPr>
          <p:cNvSpPr/>
          <p:nvPr/>
        </p:nvSpPr>
        <p:spPr bwMode="auto">
          <a:xfrm>
            <a:off x="1403648" y="4365104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0F6BAE-0930-FE42-B0BB-4AF30C2B624B}"/>
              </a:ext>
            </a:extLst>
          </p:cNvPr>
          <p:cNvSpPr/>
          <p:nvPr/>
        </p:nvSpPr>
        <p:spPr bwMode="auto">
          <a:xfrm>
            <a:off x="467869" y="4944992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43CCC7-E98B-B841-8A7B-C323BA6A4AAB}"/>
              </a:ext>
            </a:extLst>
          </p:cNvPr>
          <p:cNvSpPr/>
          <p:nvPr/>
        </p:nvSpPr>
        <p:spPr bwMode="auto">
          <a:xfrm>
            <a:off x="1745848" y="4944992"/>
            <a:ext cx="1025952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74B673-C88F-0D44-91B2-AF86095A5F59}"/>
              </a:ext>
            </a:extLst>
          </p:cNvPr>
          <p:cNvSpPr/>
          <p:nvPr/>
        </p:nvSpPr>
        <p:spPr bwMode="auto">
          <a:xfrm>
            <a:off x="2783979" y="4944992"/>
            <a:ext cx="144016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95C8A2-A61A-7149-BB8E-D0E49A819FD0}"/>
              </a:ext>
            </a:extLst>
          </p:cNvPr>
          <p:cNvSpPr txBox="1"/>
          <p:nvPr/>
        </p:nvSpPr>
        <p:spPr>
          <a:xfrm>
            <a:off x="395536" y="3228945"/>
            <a:ext cx="26837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solidFill>
                  <a:srgbClr val="FF0000"/>
                </a:solidFill>
              </a:rPr>
              <a:t>Unordered</a:t>
            </a:r>
            <a:r>
              <a:rPr lang="en-CH" sz="2000" b="1" dirty="0"/>
              <a:t> Contigs: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507056-DFF7-494F-A10C-41A7D91CD1D6}"/>
              </a:ext>
            </a:extLst>
          </p:cNvPr>
          <p:cNvSpPr/>
          <p:nvPr/>
        </p:nvSpPr>
        <p:spPr bwMode="auto">
          <a:xfrm>
            <a:off x="467544" y="5571598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FD1AAF-D6E9-F34D-816A-BAF8633BB02B}"/>
              </a:ext>
            </a:extLst>
          </p:cNvPr>
          <p:cNvSpPr/>
          <p:nvPr/>
        </p:nvSpPr>
        <p:spPr bwMode="auto">
          <a:xfrm>
            <a:off x="1367644" y="5571598"/>
            <a:ext cx="72008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2FA8F9-3D02-7146-8708-13097EE65598}"/>
              </a:ext>
            </a:extLst>
          </p:cNvPr>
          <p:cNvSpPr/>
          <p:nvPr/>
        </p:nvSpPr>
        <p:spPr bwMode="auto">
          <a:xfrm>
            <a:off x="3030161" y="5571598"/>
            <a:ext cx="1277979" cy="36004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6013CA-6737-1A4A-92B5-888775A19EC4}"/>
              </a:ext>
            </a:extLst>
          </p:cNvPr>
          <p:cNvSpPr/>
          <p:nvPr/>
        </p:nvSpPr>
        <p:spPr bwMode="auto">
          <a:xfrm>
            <a:off x="2094057" y="5571598"/>
            <a:ext cx="936104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9908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Scaffolding – Ordering the Contigs (cont’d)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/>
          </a:bodyPr>
          <a:lstStyle/>
          <a:p>
            <a:r>
              <a:rPr lang="en-US" dirty="0"/>
              <a:t>Overlap parts of reads to contigs to find the </a:t>
            </a:r>
            <a:r>
              <a:rPr lang="en-US" dirty="0">
                <a:solidFill>
                  <a:srgbClr val="008E00"/>
                </a:solidFill>
              </a:rPr>
              <a:t>pairwise ordering of contigs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Ultra long reads, paired-end reads, optical mapping usually help scaffolding</a:t>
            </a:r>
          </a:p>
          <a:p>
            <a:pPr lvl="1"/>
            <a:r>
              <a:rPr lang="en-US" dirty="0"/>
              <a:t>These are good keywords to check if you are curious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1D97D5-6DA4-7D48-8215-4F1D0A9B9448}"/>
              </a:ext>
            </a:extLst>
          </p:cNvPr>
          <p:cNvSpPr/>
          <p:nvPr/>
        </p:nvSpPr>
        <p:spPr bwMode="auto">
          <a:xfrm>
            <a:off x="136604" y="2096853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00A210-D3AE-FB44-9B8B-70AB505E9C22}"/>
              </a:ext>
            </a:extLst>
          </p:cNvPr>
          <p:cNvSpPr/>
          <p:nvPr/>
        </p:nvSpPr>
        <p:spPr bwMode="auto">
          <a:xfrm>
            <a:off x="1036704" y="2096853"/>
            <a:ext cx="720080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91978C-05FA-2343-9F18-709D9EF32D57}"/>
              </a:ext>
            </a:extLst>
          </p:cNvPr>
          <p:cNvSpPr/>
          <p:nvPr/>
        </p:nvSpPr>
        <p:spPr bwMode="auto">
          <a:xfrm>
            <a:off x="2699221" y="2096853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183C85-B5FA-FF47-953A-8FEB82106010}"/>
              </a:ext>
            </a:extLst>
          </p:cNvPr>
          <p:cNvSpPr/>
          <p:nvPr/>
        </p:nvSpPr>
        <p:spPr bwMode="auto">
          <a:xfrm>
            <a:off x="1763117" y="2096853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CCB348-B394-DF4A-BCC2-AF1F78A66F8B}"/>
              </a:ext>
            </a:extLst>
          </p:cNvPr>
          <p:cNvSpPr/>
          <p:nvPr/>
        </p:nvSpPr>
        <p:spPr bwMode="auto">
          <a:xfrm>
            <a:off x="4287803" y="2096853"/>
            <a:ext cx="936104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25FD76-77FA-114E-B20E-32FC9BA16068}"/>
              </a:ext>
            </a:extLst>
          </p:cNvPr>
          <p:cNvSpPr/>
          <p:nvPr/>
        </p:nvSpPr>
        <p:spPr bwMode="auto">
          <a:xfrm>
            <a:off x="6160011" y="2096853"/>
            <a:ext cx="1277979" cy="360040"/>
          </a:xfrm>
          <a:prstGeom prst="rect">
            <a:avLst/>
          </a:prstGeom>
          <a:solidFill>
            <a:srgbClr val="00B0F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6E141D2-978C-4D43-A360-69B37764ADA3}"/>
              </a:ext>
            </a:extLst>
          </p:cNvPr>
          <p:cNvSpPr/>
          <p:nvPr/>
        </p:nvSpPr>
        <p:spPr bwMode="auto">
          <a:xfrm>
            <a:off x="5223907" y="2096853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0F6BAE-0930-FE42-B0BB-4AF30C2B624B}"/>
              </a:ext>
            </a:extLst>
          </p:cNvPr>
          <p:cNvSpPr/>
          <p:nvPr/>
        </p:nvSpPr>
        <p:spPr bwMode="auto">
          <a:xfrm>
            <a:off x="153790" y="3368301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43CCC7-E98B-B841-8A7B-C323BA6A4AAB}"/>
              </a:ext>
            </a:extLst>
          </p:cNvPr>
          <p:cNvSpPr/>
          <p:nvPr/>
        </p:nvSpPr>
        <p:spPr bwMode="auto">
          <a:xfrm>
            <a:off x="1431769" y="3368301"/>
            <a:ext cx="1025952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74B673-C88F-0D44-91B2-AF86095A5F59}"/>
              </a:ext>
            </a:extLst>
          </p:cNvPr>
          <p:cNvSpPr/>
          <p:nvPr/>
        </p:nvSpPr>
        <p:spPr bwMode="auto">
          <a:xfrm>
            <a:off x="2457721" y="3368301"/>
            <a:ext cx="144016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507056-DFF7-494F-A10C-41A7D91CD1D6}"/>
              </a:ext>
            </a:extLst>
          </p:cNvPr>
          <p:cNvSpPr/>
          <p:nvPr/>
        </p:nvSpPr>
        <p:spPr bwMode="auto">
          <a:xfrm>
            <a:off x="4262257" y="3366210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FD1AAF-D6E9-F34D-816A-BAF8633BB02B}"/>
              </a:ext>
            </a:extLst>
          </p:cNvPr>
          <p:cNvSpPr/>
          <p:nvPr/>
        </p:nvSpPr>
        <p:spPr bwMode="auto">
          <a:xfrm>
            <a:off x="5162357" y="3366210"/>
            <a:ext cx="72008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2FA8F9-3D02-7146-8708-13097EE65598}"/>
              </a:ext>
            </a:extLst>
          </p:cNvPr>
          <p:cNvSpPr/>
          <p:nvPr/>
        </p:nvSpPr>
        <p:spPr bwMode="auto">
          <a:xfrm>
            <a:off x="6824874" y="3366210"/>
            <a:ext cx="1277979" cy="36004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6013CA-6737-1A4A-92B5-888775A19EC4}"/>
              </a:ext>
            </a:extLst>
          </p:cNvPr>
          <p:cNvSpPr/>
          <p:nvPr/>
        </p:nvSpPr>
        <p:spPr bwMode="auto">
          <a:xfrm>
            <a:off x="5888770" y="3366210"/>
            <a:ext cx="936104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3ACE14D-F7BA-E940-9272-0C3CFD4DE995}"/>
              </a:ext>
            </a:extLst>
          </p:cNvPr>
          <p:cNvSpPr/>
          <p:nvPr/>
        </p:nvSpPr>
        <p:spPr bwMode="auto">
          <a:xfrm>
            <a:off x="132086" y="2693167"/>
            <a:ext cx="865336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41FEA45-6335-1443-9E4C-65E44E3197FA}"/>
              </a:ext>
            </a:extLst>
          </p:cNvPr>
          <p:cNvSpPr/>
          <p:nvPr/>
        </p:nvSpPr>
        <p:spPr bwMode="auto">
          <a:xfrm>
            <a:off x="994311" y="2693167"/>
            <a:ext cx="563338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61D24D-9B77-224F-9498-6B484433D18C}"/>
              </a:ext>
            </a:extLst>
          </p:cNvPr>
          <p:cNvSpPr/>
          <p:nvPr/>
        </p:nvSpPr>
        <p:spPr bwMode="auto">
          <a:xfrm>
            <a:off x="3735275" y="3969061"/>
            <a:ext cx="72008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Circular Arrow 1">
            <a:extLst>
              <a:ext uri="{FF2B5EF4-FFF2-40B4-BE49-F238E27FC236}">
                <a16:creationId xmlns:a16="http://schemas.microsoft.com/office/drawing/2014/main" id="{F2D2CF3F-159E-2148-A239-6F0BE77EEA3A}"/>
              </a:ext>
            </a:extLst>
          </p:cNvPr>
          <p:cNvSpPr/>
          <p:nvPr/>
        </p:nvSpPr>
        <p:spPr bwMode="auto">
          <a:xfrm rot="21600000">
            <a:off x="3772462" y="1628801"/>
            <a:ext cx="720080" cy="936104"/>
          </a:xfrm>
          <a:prstGeom prst="circular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" name="Circular Arrow 32">
            <a:extLst>
              <a:ext uri="{FF2B5EF4-FFF2-40B4-BE49-F238E27FC236}">
                <a16:creationId xmlns:a16="http://schemas.microsoft.com/office/drawing/2014/main" id="{5063912F-D971-3E4F-954F-AE4C753E943F}"/>
              </a:ext>
            </a:extLst>
          </p:cNvPr>
          <p:cNvSpPr/>
          <p:nvPr/>
        </p:nvSpPr>
        <p:spPr bwMode="auto">
          <a:xfrm rot="21600000">
            <a:off x="3766268" y="2873187"/>
            <a:ext cx="720080" cy="936104"/>
          </a:xfrm>
          <a:prstGeom prst="circular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252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 L 0.32344 0.002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63" y="11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 L 0.36372 0.0023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77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24" grpId="0" animBg="1"/>
      <p:bldP spid="2" grpId="0" animBg="1"/>
      <p:bldP spid="3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Common Assembly Pipeline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6CE7FEB-0193-594A-913C-D4AA6FD77808}"/>
              </a:ext>
            </a:extLst>
          </p:cNvPr>
          <p:cNvSpPr/>
          <p:nvPr/>
        </p:nvSpPr>
        <p:spPr bwMode="auto">
          <a:xfrm>
            <a:off x="2986400" y="1178787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Reads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96BCD3F9-4240-814A-B4A0-EDDAF103FD25}"/>
              </a:ext>
            </a:extLst>
          </p:cNvPr>
          <p:cNvSpPr/>
          <p:nvPr/>
        </p:nvSpPr>
        <p:spPr bwMode="auto">
          <a:xfrm>
            <a:off x="4407273" y="1826859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E28E7FB-78F1-E74A-BD0D-DA52FED61F57}"/>
              </a:ext>
            </a:extLst>
          </p:cNvPr>
          <p:cNvSpPr/>
          <p:nvPr/>
        </p:nvSpPr>
        <p:spPr bwMode="auto">
          <a:xfrm>
            <a:off x="2986400" y="225823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solidFill>
                  <a:srgbClr val="00B050"/>
                </a:solidFill>
                <a:latin typeface="Arial" pitchFamily="34" charset="0"/>
              </a:rPr>
              <a:t>Overlapping Reads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BFDAF5D4-EA08-8741-8EEA-546648CD85FD}"/>
              </a:ext>
            </a:extLst>
          </p:cNvPr>
          <p:cNvSpPr/>
          <p:nvPr/>
        </p:nvSpPr>
        <p:spPr bwMode="auto">
          <a:xfrm>
            <a:off x="4407273" y="290630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B51D1A1-3CD0-5A45-B906-A952EF192A45}"/>
              </a:ext>
            </a:extLst>
          </p:cNvPr>
          <p:cNvSpPr/>
          <p:nvPr/>
        </p:nvSpPr>
        <p:spPr bwMode="auto">
          <a:xfrm>
            <a:off x="2986400" y="334037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</a:rPr>
              <a:t>Layout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CAE2FB0A-D649-8247-82A4-11CF1468D16B}"/>
              </a:ext>
            </a:extLst>
          </p:cNvPr>
          <p:cNvSpPr/>
          <p:nvPr/>
        </p:nvSpPr>
        <p:spPr bwMode="auto">
          <a:xfrm>
            <a:off x="4407273" y="398844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3B246B4-7AF8-D148-AFE3-A4CCE94D492D}"/>
              </a:ext>
            </a:extLst>
          </p:cNvPr>
          <p:cNvSpPr/>
          <p:nvPr/>
        </p:nvSpPr>
        <p:spPr bwMode="auto">
          <a:xfrm>
            <a:off x="2986400" y="4428803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</a:rPr>
              <a:t>Consensus (Gapped Contigs)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231522BC-59F7-1146-9999-9239525F8438}"/>
              </a:ext>
            </a:extLst>
          </p:cNvPr>
          <p:cNvSpPr/>
          <p:nvPr/>
        </p:nvSpPr>
        <p:spPr bwMode="auto">
          <a:xfrm>
            <a:off x="4407273" y="5076875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5712016-4BF6-ED4E-AB3B-9BBEED321DAD}"/>
              </a:ext>
            </a:extLst>
          </p:cNvPr>
          <p:cNvSpPr/>
          <p:nvPr/>
        </p:nvSpPr>
        <p:spPr bwMode="auto">
          <a:xfrm>
            <a:off x="2985778" y="5517232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H" b="1" dirty="0">
                <a:solidFill>
                  <a:srgbClr val="00B050"/>
                </a:solidFill>
                <a:latin typeface="Arial" pitchFamily="34" charset="0"/>
              </a:rPr>
              <a:t>Error Correction and Scaffolding (Ordered Contigs)</a:t>
            </a: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47231AF5-6F36-C940-98DC-012EDF2A6898}"/>
              </a:ext>
            </a:extLst>
          </p:cNvPr>
          <p:cNvSpPr/>
          <p:nvPr/>
        </p:nvSpPr>
        <p:spPr bwMode="auto">
          <a:xfrm rot="16200000">
            <a:off x="6207137" y="558957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AD9EEFE-1E78-3E43-ACDC-1DF4B5A0F854}"/>
              </a:ext>
            </a:extLst>
          </p:cNvPr>
          <p:cNvSpPr/>
          <p:nvPr/>
        </p:nvSpPr>
        <p:spPr bwMode="auto">
          <a:xfrm>
            <a:off x="6588224" y="5517232"/>
            <a:ext cx="2133600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E1FDD1-0AC4-F742-908C-D416E4327D51}"/>
              </a:ext>
            </a:extLst>
          </p:cNvPr>
          <p:cNvSpPr txBox="1"/>
          <p:nvPr/>
        </p:nvSpPr>
        <p:spPr>
          <a:xfrm>
            <a:off x="1795041" y="563986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Optional: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6CCC83-F58A-0844-9B9E-6C2831E508C9}"/>
              </a:ext>
            </a:extLst>
          </p:cNvPr>
          <p:cNvSpPr txBox="1"/>
          <p:nvPr/>
        </p:nvSpPr>
        <p:spPr>
          <a:xfrm>
            <a:off x="1868778" y="4532169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Output: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A9349E-6F2B-F54E-A1CE-A46D15055407}"/>
              </a:ext>
            </a:extLst>
          </p:cNvPr>
          <p:cNvSpPr txBox="1"/>
          <p:nvPr/>
        </p:nvSpPr>
        <p:spPr>
          <a:xfrm>
            <a:off x="1946299" y="1270731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Input:</a:t>
            </a:r>
          </a:p>
        </p:txBody>
      </p:sp>
    </p:spTree>
    <p:extLst>
      <p:ext uri="{BB962C8B-B14F-4D97-AF65-F5344CB8AC3E}">
        <p14:creationId xmlns:p14="http://schemas.microsoft.com/office/powerpoint/2010/main" val="17188884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What Makes a Good Assembly?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55163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008E00"/>
                </a:solidFill>
              </a:rPr>
              <a:t>Accurate</a:t>
            </a:r>
          </a:p>
          <a:p>
            <a:pPr lvl="1"/>
            <a:r>
              <a:rPr lang="en-US" dirty="0"/>
              <a:t>Should be resolved from </a:t>
            </a:r>
            <a:r>
              <a:rPr lang="en-US" dirty="0">
                <a:solidFill>
                  <a:srgbClr val="FF0000"/>
                </a:solidFill>
              </a:rPr>
              <a:t>errors</a:t>
            </a:r>
            <a:r>
              <a:rPr lang="en-US" dirty="0"/>
              <a:t> as much as possible</a:t>
            </a:r>
          </a:p>
          <a:p>
            <a:pPr lvl="1"/>
            <a:r>
              <a:rPr lang="en-US" dirty="0"/>
              <a:t>Solutions:</a:t>
            </a:r>
          </a:p>
          <a:p>
            <a:pPr lvl="2"/>
            <a:r>
              <a:rPr lang="en-US" dirty="0"/>
              <a:t>Long and accurate reads (e.g., PacBio HiFi reads)</a:t>
            </a:r>
          </a:p>
          <a:p>
            <a:pPr lvl="2"/>
            <a:r>
              <a:rPr lang="en-US" dirty="0"/>
              <a:t>Error correction tools</a:t>
            </a:r>
          </a:p>
          <a:p>
            <a:pPr lvl="2"/>
            <a:r>
              <a:rPr lang="en-US" dirty="0"/>
              <a:t>Accurate assemblers</a:t>
            </a:r>
          </a:p>
          <a:p>
            <a:pPr marL="671512" lvl="2" indent="0">
              <a:buNone/>
            </a:pPr>
            <a:endParaRPr lang="en-US" dirty="0"/>
          </a:p>
          <a:p>
            <a:r>
              <a:rPr lang="en-US" b="1" dirty="0">
                <a:solidFill>
                  <a:srgbClr val="008E00"/>
                </a:solidFill>
              </a:rPr>
              <a:t>Contiguous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Gaps</a:t>
            </a:r>
            <a:r>
              <a:rPr lang="en-US" dirty="0"/>
              <a:t>: Missing information on assembly</a:t>
            </a:r>
          </a:p>
          <a:p>
            <a:pPr lvl="1"/>
            <a:r>
              <a:rPr lang="en-US" dirty="0"/>
              <a:t>Solutions:</a:t>
            </a:r>
          </a:p>
          <a:p>
            <a:pPr lvl="2"/>
            <a:r>
              <a:rPr lang="en-US" dirty="0"/>
              <a:t>Long and accurate reads</a:t>
            </a:r>
          </a:p>
          <a:p>
            <a:pPr lvl="2"/>
            <a:r>
              <a:rPr lang="en-US" dirty="0"/>
              <a:t>Accurate assemblers</a:t>
            </a:r>
          </a:p>
          <a:p>
            <a:pPr lvl="2"/>
            <a:r>
              <a:rPr lang="en-US" dirty="0"/>
              <a:t>We need better tools to resolve repeats in overlap graphs</a:t>
            </a:r>
          </a:p>
          <a:p>
            <a:pPr lvl="1"/>
            <a:endParaRPr lang="en-US" dirty="0"/>
          </a:p>
          <a:p>
            <a:r>
              <a:rPr lang="en-US" dirty="0"/>
              <a:t>Tools to generate overlaps: Minimap2, </a:t>
            </a:r>
            <a:r>
              <a:rPr lang="en-US" dirty="0" err="1"/>
              <a:t>Canu</a:t>
            </a:r>
            <a:endParaRPr lang="en-US" dirty="0"/>
          </a:p>
          <a:p>
            <a:r>
              <a:rPr lang="en-US" dirty="0"/>
              <a:t>Tools for assembly: </a:t>
            </a:r>
            <a:r>
              <a:rPr lang="en-US" dirty="0" err="1"/>
              <a:t>Miniasm</a:t>
            </a:r>
            <a:r>
              <a:rPr lang="en-US" dirty="0"/>
              <a:t>, </a:t>
            </a:r>
            <a:r>
              <a:rPr lang="en-US" dirty="0" err="1"/>
              <a:t>mdbg</a:t>
            </a:r>
            <a:r>
              <a:rPr lang="en-US" dirty="0"/>
              <a:t>, </a:t>
            </a:r>
            <a:r>
              <a:rPr lang="en-US" dirty="0" err="1"/>
              <a:t>Canu</a:t>
            </a:r>
            <a:r>
              <a:rPr lang="en-US" dirty="0"/>
              <a:t>, </a:t>
            </a:r>
            <a:r>
              <a:rPr lang="en-US" dirty="0" err="1"/>
              <a:t>Hifiasm</a:t>
            </a:r>
            <a:r>
              <a:rPr lang="en-US" dirty="0"/>
              <a:t>, </a:t>
            </a:r>
            <a:r>
              <a:rPr lang="en-US" dirty="0" err="1"/>
              <a:t>Flye</a:t>
            </a:r>
            <a:endParaRPr lang="en-US" dirty="0"/>
          </a:p>
          <a:p>
            <a:r>
              <a:rPr lang="en-US" dirty="0"/>
              <a:t>Tools to assess the assembly quality: QUAST and the </a:t>
            </a:r>
            <a:r>
              <a:rPr lang="en-US" dirty="0" err="1"/>
              <a:t>MUMmer</a:t>
            </a:r>
            <a:r>
              <a:rPr lang="en-US" dirty="0"/>
              <a:t> package</a:t>
            </a:r>
          </a:p>
        </p:txBody>
      </p:sp>
    </p:spTree>
    <p:extLst>
      <p:ext uri="{BB962C8B-B14F-4D97-AF65-F5344CB8AC3E}">
        <p14:creationId xmlns:p14="http://schemas.microsoft.com/office/powerpoint/2010/main" val="26810420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Recall: Caveats of Sequencing Technologies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C4ACDF3D-AFC8-6E4C-9D31-9FED854D6BF6}"/>
              </a:ext>
            </a:extLst>
          </p:cNvPr>
          <p:cNvSpPr txBox="1">
            <a:spLocks/>
          </p:cNvSpPr>
          <p:nvPr/>
        </p:nvSpPr>
        <p:spPr>
          <a:xfrm>
            <a:off x="4952285" y="5214516"/>
            <a:ext cx="3805074" cy="940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00FF"/>
                </a:solidFill>
              </a:rPr>
              <a:t>500-2M bp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FF0000"/>
                </a:solidFill>
              </a:rPr>
              <a:t>high error rate (~15%)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4B493D58-9A9E-414A-B27D-7EAB0270A789}"/>
              </a:ext>
            </a:extLst>
          </p:cNvPr>
          <p:cNvSpPr txBox="1">
            <a:spLocks/>
          </p:cNvSpPr>
          <p:nvPr/>
        </p:nvSpPr>
        <p:spPr>
          <a:xfrm>
            <a:off x="629826" y="5214859"/>
            <a:ext cx="3805074" cy="940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FF0000"/>
                </a:solidFill>
              </a:rPr>
              <a:t>100-300 bp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00FF"/>
                </a:solidFill>
              </a:rPr>
              <a:t>low error rate (~0.1%)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DFD241D-F85A-0D4F-9D78-E9369E6ADCF1}"/>
              </a:ext>
            </a:extLst>
          </p:cNvPr>
          <p:cNvSpPr txBox="1"/>
          <p:nvPr/>
        </p:nvSpPr>
        <p:spPr>
          <a:xfrm>
            <a:off x="5130719" y="1106514"/>
            <a:ext cx="36118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/>
              <a:t>Large pieces of a puzzle </a:t>
            </a:r>
          </a:p>
          <a:p>
            <a:pPr algn="ctr"/>
            <a:r>
              <a:rPr lang="en-US" sz="2000" b="1"/>
              <a:t>long reads (ONT &amp; PacBio)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4BE7F4-24A5-7842-9CCA-96C9D680DB6F}"/>
              </a:ext>
            </a:extLst>
          </p:cNvPr>
          <p:cNvSpPr txBox="1"/>
          <p:nvPr/>
        </p:nvSpPr>
        <p:spPr>
          <a:xfrm>
            <a:off x="917008" y="1106514"/>
            <a:ext cx="30299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Small pieces of a puzzle</a:t>
            </a:r>
          </a:p>
          <a:p>
            <a:pPr algn="ctr"/>
            <a:r>
              <a:rPr lang="en-US" sz="2000" b="1" dirty="0"/>
              <a:t>short reads (Illumina)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773C051-B144-9944-866E-858BC6889C2F}"/>
              </a:ext>
            </a:extLst>
          </p:cNvPr>
          <p:cNvSpPr txBox="1"/>
          <p:nvPr/>
        </p:nvSpPr>
        <p:spPr>
          <a:xfrm>
            <a:off x="2432005" y="4675420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Which sequencing technology is the best?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4B8F5A5-5B5B-5E4C-A579-F763A1D77D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767" y="2032296"/>
            <a:ext cx="2480476" cy="244566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9848526-ABCC-194A-B9CE-FBB103FEEE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916" y="2022079"/>
            <a:ext cx="2480476" cy="2445662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B7CF4721-0BCD-314A-B5B1-560DF9BEFC10}"/>
              </a:ext>
            </a:extLst>
          </p:cNvPr>
          <p:cNvSpPr/>
          <p:nvPr/>
        </p:nvSpPr>
        <p:spPr>
          <a:xfrm>
            <a:off x="228600" y="6093296"/>
            <a:ext cx="8915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hlinkClick r:id="rId4"/>
              </a:rPr>
              <a:t>https://www.pacb.com/smrt-science/smrt-sequencing/hifi-reads-for-highly-accurate-long-read-sequencing/</a:t>
            </a:r>
            <a:r>
              <a:rPr lang="en-US" sz="1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905832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endParaRPr lang="en-US" altLang="en-US" i="1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r>
              <a:rPr lang="en-US" altLang="en-US" dirty="0">
                <a:solidFill>
                  <a:srgbClr val="003399"/>
                </a:solidFill>
                <a:ea typeface="ＭＳ Ｐゴシック" charset="-128"/>
              </a:rPr>
              <a:t>Can Firtina</a:t>
            </a:r>
          </a:p>
          <a:p>
            <a:pPr eaLnBrk="1" hangingPunct="1"/>
            <a:r>
              <a:rPr lang="en-US" altLang="en-US" dirty="0">
                <a:ea typeface="ＭＳ Ｐゴシック" charset="-128"/>
              </a:rPr>
              <a:t>ETH Zürich</a:t>
            </a:r>
          </a:p>
          <a:p>
            <a:pPr eaLnBrk="1" hangingPunct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Fall 2022</a:t>
            </a:r>
          </a:p>
          <a:p>
            <a:pPr eaLnBrk="1" hangingPunct="1"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22 December 2022</a:t>
            </a: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  <a:p>
            <a:pPr eaLnBrk="1" hangingPunct="1">
              <a:buFont typeface="Wingdings" charset="2"/>
              <a:buNone/>
            </a:pPr>
            <a:endParaRPr lang="en-US" altLang="en-US" dirty="0">
              <a:ea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6C3962CB-8A4B-FC45-A520-FDD559AA6C6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744612"/>
            <a:ext cx="8428037" cy="189230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charset="-128"/>
              </a:rPr>
            </a:br>
            <a:r>
              <a:rPr lang="en-US" altLang="en-US" b="1" dirty="0">
                <a:solidFill>
                  <a:srgbClr val="C00000"/>
                </a:solidFill>
                <a:ea typeface="ＭＳ Ｐゴシック" charset="-128"/>
              </a:rPr>
              <a:t>P&amp;S Accelerating Genomics</a:t>
            </a:r>
            <a:br>
              <a:rPr lang="en-US" altLang="en-US" b="1" dirty="0">
                <a:solidFill>
                  <a:srgbClr val="C00000"/>
                </a:solidFill>
                <a:ea typeface="ＭＳ Ｐゴシック" charset="-128"/>
              </a:rPr>
            </a:br>
            <a:r>
              <a:rPr lang="en-US" altLang="en-US" sz="4600" dirty="0">
                <a:ea typeface="ＭＳ Ｐゴシック" charset="-128"/>
              </a:rPr>
              <a:t>Lecture 10: Genome Assembly</a:t>
            </a:r>
          </a:p>
        </p:txBody>
      </p:sp>
    </p:spTree>
    <p:extLst>
      <p:ext uri="{BB962C8B-B14F-4D97-AF65-F5344CB8AC3E}">
        <p14:creationId xmlns:p14="http://schemas.microsoft.com/office/powerpoint/2010/main" val="145775739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5" name="Title 6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844550"/>
          </a:xfrm>
        </p:spPr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Recall: A Dream</a:t>
            </a:r>
          </a:p>
        </p:txBody>
      </p:sp>
      <p:sp>
        <p:nvSpPr>
          <p:cNvPr id="22118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BB1A8F-229D-224A-8B31-0309DD28B457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74AD633-70C8-5049-A821-7A178D253D69}"/>
              </a:ext>
            </a:extLst>
          </p:cNvPr>
          <p:cNvSpPr txBox="1">
            <a:spLocks/>
          </p:cNvSpPr>
          <p:nvPr/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07" charset="-128"/>
                <a:cs typeface="ＭＳ Ｐゴシック" pitchFamily="-107" charset="-128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Wingdings" charset="0"/>
              <a:buNone/>
            </a:pPr>
            <a:endParaRPr lang="en-US" sz="4000" kern="0" dirty="0"/>
          </a:p>
          <a:p>
            <a:pPr marL="0" indent="0" algn="ctr">
              <a:buFont typeface="Wingdings" charset="0"/>
              <a:buNone/>
            </a:pPr>
            <a:r>
              <a:rPr lang="en-US" sz="4000" kern="0" dirty="0"/>
              <a:t>Looking forward, </a:t>
            </a:r>
          </a:p>
          <a:p>
            <a:pPr marL="0" indent="0" algn="ctr">
              <a:buFont typeface="Wingdings" charset="0"/>
              <a:buNone/>
            </a:pPr>
            <a:r>
              <a:rPr lang="en-US" sz="4000" kern="0" dirty="0"/>
              <a:t>Will we be able to read </a:t>
            </a:r>
          </a:p>
          <a:p>
            <a:pPr marL="0" indent="0" algn="ctr">
              <a:buFont typeface="Wingdings" charset="0"/>
              <a:buNone/>
            </a:pPr>
            <a:r>
              <a:rPr lang="en-US" sz="4000" kern="0" dirty="0">
                <a:solidFill>
                  <a:srgbClr val="FF0000"/>
                </a:solidFill>
              </a:rPr>
              <a:t>the entire genome sequence</a:t>
            </a:r>
            <a:r>
              <a:rPr lang="en-US" sz="4000" kern="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7433372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Genome Assembly Basics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480" y="901700"/>
            <a:ext cx="8610600" cy="555163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There is no sequencing technology that can read an entire chromosome from start to end</a:t>
            </a:r>
          </a:p>
          <a:p>
            <a:pPr lvl="1"/>
            <a:r>
              <a:rPr lang="en-US" dirty="0"/>
              <a:t>Rather we have short fragments of genome: </a:t>
            </a:r>
            <a:r>
              <a:rPr lang="en-US" b="1" dirty="0"/>
              <a:t>Reads</a:t>
            </a:r>
            <a:br>
              <a:rPr lang="en-US" b="1" dirty="0"/>
            </a:br>
            <a:endParaRPr lang="en-US" b="1" dirty="0"/>
          </a:p>
          <a:p>
            <a:r>
              <a:rPr lang="en-US" dirty="0"/>
              <a:t>Reconstruct the actual genome from its pieces to</a:t>
            </a:r>
          </a:p>
          <a:p>
            <a:pPr lvl="1"/>
            <a:r>
              <a:rPr lang="en-US" dirty="0"/>
              <a:t>Compare two genomes to reveal large structural variations as well as small mutations to </a:t>
            </a:r>
            <a:r>
              <a:rPr lang="en-US" b="1" dirty="0"/>
              <a:t>pinpoint diseases</a:t>
            </a:r>
            <a:r>
              <a:rPr lang="en-US" dirty="0"/>
              <a:t> and </a:t>
            </a:r>
            <a:r>
              <a:rPr lang="en-US" b="1" dirty="0"/>
              <a:t>study certain phenotypes</a:t>
            </a:r>
            <a:r>
              <a:rPr lang="en-US" dirty="0"/>
              <a:t> (e.g., eye color, hair color)</a:t>
            </a:r>
          </a:p>
          <a:p>
            <a:pPr lvl="1"/>
            <a:r>
              <a:rPr lang="en-US" dirty="0"/>
              <a:t>Map known genes</a:t>
            </a:r>
          </a:p>
          <a:p>
            <a:pPr lvl="1"/>
            <a:r>
              <a:rPr lang="en-US" dirty="0"/>
              <a:t>Use it as a reference to map reads from the same species</a:t>
            </a:r>
          </a:p>
          <a:p>
            <a:pPr lvl="1"/>
            <a:r>
              <a:rPr lang="en-US" dirty="0"/>
              <a:t>…</a:t>
            </a:r>
          </a:p>
          <a:p>
            <a:pPr lvl="1"/>
            <a:endParaRPr lang="en-US" dirty="0"/>
          </a:p>
          <a:p>
            <a:r>
              <a:rPr lang="en-US" dirty="0"/>
              <a:t>Two major approaches to reconstruct a genome</a:t>
            </a:r>
          </a:p>
          <a:p>
            <a:pPr lvl="1"/>
            <a:r>
              <a:rPr lang="en-US" dirty="0"/>
              <a:t>Hierarchical sequencing</a:t>
            </a:r>
          </a:p>
          <a:p>
            <a:pPr lvl="2"/>
            <a:r>
              <a:rPr lang="en-US" dirty="0"/>
              <a:t>Human Genome Project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Slow, expensive</a:t>
            </a:r>
            <a:r>
              <a:rPr lang="en-US" dirty="0"/>
              <a:t>, but </a:t>
            </a:r>
            <a:r>
              <a:rPr lang="en-US" dirty="0">
                <a:solidFill>
                  <a:schemeClr val="tx2"/>
                </a:solidFill>
              </a:rPr>
              <a:t>highly accurate and contiguous assembly</a:t>
            </a:r>
          </a:p>
          <a:p>
            <a:pPr lvl="1"/>
            <a:r>
              <a:rPr lang="en-US" dirty="0"/>
              <a:t>Whole genome shotgun (WGS) sequencing</a:t>
            </a:r>
          </a:p>
          <a:p>
            <a:pPr lvl="2"/>
            <a:r>
              <a:rPr lang="en-US" dirty="0">
                <a:solidFill>
                  <a:schemeClr val="tx2"/>
                </a:solidFill>
              </a:rPr>
              <a:t>Fast, cheaper,</a:t>
            </a:r>
            <a:r>
              <a:rPr lang="en-US" dirty="0"/>
              <a:t> but </a:t>
            </a:r>
            <a:r>
              <a:rPr lang="en-US" dirty="0">
                <a:solidFill>
                  <a:srgbClr val="FF0000"/>
                </a:solidFill>
              </a:rPr>
              <a:t>less accurate and less contiguous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5923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Genome Assembly from WGS Sequencing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D0103B-FE96-1E49-96A1-658022AD3FF1}"/>
              </a:ext>
            </a:extLst>
          </p:cNvPr>
          <p:cNvSpPr/>
          <p:nvPr/>
        </p:nvSpPr>
        <p:spPr bwMode="auto">
          <a:xfrm>
            <a:off x="1691680" y="1124744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DCAC74-CC7A-1F49-89D9-426458E1A632}"/>
              </a:ext>
            </a:extLst>
          </p:cNvPr>
          <p:cNvSpPr/>
          <p:nvPr/>
        </p:nvSpPr>
        <p:spPr bwMode="auto">
          <a:xfrm>
            <a:off x="2591780" y="1124744"/>
            <a:ext cx="720080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863937-E3F9-474A-B377-BA2C81E1E1A7}"/>
              </a:ext>
            </a:extLst>
          </p:cNvPr>
          <p:cNvSpPr/>
          <p:nvPr/>
        </p:nvSpPr>
        <p:spPr bwMode="auto">
          <a:xfrm>
            <a:off x="4254297" y="1124744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BEC21D-A475-C445-A17E-7C26A1324463}"/>
              </a:ext>
            </a:extLst>
          </p:cNvPr>
          <p:cNvSpPr/>
          <p:nvPr/>
        </p:nvSpPr>
        <p:spPr bwMode="auto">
          <a:xfrm>
            <a:off x="6396372" y="1124744"/>
            <a:ext cx="1025952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219BFA-6CD0-B44B-B920-98FCBD643088}"/>
              </a:ext>
            </a:extLst>
          </p:cNvPr>
          <p:cNvSpPr/>
          <p:nvPr/>
        </p:nvSpPr>
        <p:spPr bwMode="auto">
          <a:xfrm>
            <a:off x="7422324" y="1124744"/>
            <a:ext cx="144016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A27325A-3256-DF40-AEDD-A9D8D00DB7BA}"/>
              </a:ext>
            </a:extLst>
          </p:cNvPr>
          <p:cNvSpPr/>
          <p:nvPr/>
        </p:nvSpPr>
        <p:spPr bwMode="auto">
          <a:xfrm>
            <a:off x="3318193" y="1124744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4E3FB4-B46D-894F-82FB-6FD95CBFA65D}"/>
              </a:ext>
            </a:extLst>
          </p:cNvPr>
          <p:cNvSpPr/>
          <p:nvPr/>
        </p:nvSpPr>
        <p:spPr bwMode="auto">
          <a:xfrm>
            <a:off x="5532276" y="1124744"/>
            <a:ext cx="864096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E4D08F-4B3A-C64E-ADBB-46022FA2F05A}"/>
              </a:ext>
            </a:extLst>
          </p:cNvPr>
          <p:cNvSpPr/>
          <p:nvPr/>
        </p:nvSpPr>
        <p:spPr bwMode="auto">
          <a:xfrm>
            <a:off x="2116737" y="2420888"/>
            <a:ext cx="639700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E390BB-39E3-9748-A510-335F5FFFADDF}"/>
              </a:ext>
            </a:extLst>
          </p:cNvPr>
          <p:cNvSpPr/>
          <p:nvPr/>
        </p:nvSpPr>
        <p:spPr bwMode="auto">
          <a:xfrm>
            <a:off x="1807221" y="2420888"/>
            <a:ext cx="308536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46C159-038B-D847-8B60-DCE06B4887EC}"/>
              </a:ext>
            </a:extLst>
          </p:cNvPr>
          <p:cNvSpPr/>
          <p:nvPr/>
        </p:nvSpPr>
        <p:spPr bwMode="auto">
          <a:xfrm>
            <a:off x="3759753" y="2431590"/>
            <a:ext cx="1104291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C75CC1-2074-A845-A754-2B70B95B5564}"/>
              </a:ext>
            </a:extLst>
          </p:cNvPr>
          <p:cNvSpPr/>
          <p:nvPr/>
        </p:nvSpPr>
        <p:spPr bwMode="auto">
          <a:xfrm>
            <a:off x="5898836" y="2431590"/>
            <a:ext cx="506270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C7C95A-1161-A348-8A11-0DA4421A3B0B}"/>
              </a:ext>
            </a:extLst>
          </p:cNvPr>
          <p:cNvSpPr/>
          <p:nvPr/>
        </p:nvSpPr>
        <p:spPr bwMode="auto">
          <a:xfrm>
            <a:off x="6716729" y="2428298"/>
            <a:ext cx="865336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997520-AFEA-4242-8E08-C630C2C09D5E}"/>
              </a:ext>
            </a:extLst>
          </p:cNvPr>
          <p:cNvSpPr/>
          <p:nvPr/>
        </p:nvSpPr>
        <p:spPr bwMode="auto">
          <a:xfrm>
            <a:off x="2943289" y="2431590"/>
            <a:ext cx="624611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0A2BAF9-0F15-3F41-B648-BB50CA82191D}"/>
              </a:ext>
            </a:extLst>
          </p:cNvPr>
          <p:cNvSpPr/>
          <p:nvPr/>
        </p:nvSpPr>
        <p:spPr bwMode="auto">
          <a:xfrm>
            <a:off x="5053169" y="2431590"/>
            <a:ext cx="845667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A26599-AE62-8C4D-877A-8E85F0D2B977}"/>
              </a:ext>
            </a:extLst>
          </p:cNvPr>
          <p:cNvSpPr/>
          <p:nvPr/>
        </p:nvSpPr>
        <p:spPr bwMode="auto">
          <a:xfrm>
            <a:off x="7579411" y="2428298"/>
            <a:ext cx="308969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F432B18-BE7F-7248-ACB6-A246CBD938A7}"/>
              </a:ext>
            </a:extLst>
          </p:cNvPr>
          <p:cNvSpPr/>
          <p:nvPr/>
        </p:nvSpPr>
        <p:spPr bwMode="auto">
          <a:xfrm>
            <a:off x="8028384" y="2428298"/>
            <a:ext cx="72008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46A8A9-25FA-BD43-BE82-BC74D0DD692B}"/>
              </a:ext>
            </a:extLst>
          </p:cNvPr>
          <p:cNvSpPr/>
          <p:nvPr/>
        </p:nvSpPr>
        <p:spPr bwMode="auto">
          <a:xfrm>
            <a:off x="3528303" y="2924944"/>
            <a:ext cx="759677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02F6AC7-986D-9C4E-BA3C-6A4F612D2ACC}"/>
              </a:ext>
            </a:extLst>
          </p:cNvPr>
          <p:cNvSpPr/>
          <p:nvPr/>
        </p:nvSpPr>
        <p:spPr bwMode="auto">
          <a:xfrm>
            <a:off x="4287980" y="2924944"/>
            <a:ext cx="759677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B9029F9-9786-9841-B5D6-9DC94BC7797B}"/>
              </a:ext>
            </a:extLst>
          </p:cNvPr>
          <p:cNvSpPr/>
          <p:nvPr/>
        </p:nvSpPr>
        <p:spPr bwMode="auto">
          <a:xfrm>
            <a:off x="1808339" y="2924944"/>
            <a:ext cx="63970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C1BCDCD-2C4B-214A-9BE2-3EEB8D71CD23}"/>
              </a:ext>
            </a:extLst>
          </p:cNvPr>
          <p:cNvSpPr/>
          <p:nvPr/>
        </p:nvSpPr>
        <p:spPr bwMode="auto">
          <a:xfrm>
            <a:off x="2448039" y="2924944"/>
            <a:ext cx="864096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3B2A3ED-3A37-7A4A-9F78-43E6A2F0D150}"/>
              </a:ext>
            </a:extLst>
          </p:cNvPr>
          <p:cNvSpPr/>
          <p:nvPr/>
        </p:nvSpPr>
        <p:spPr bwMode="auto">
          <a:xfrm>
            <a:off x="6664244" y="2924944"/>
            <a:ext cx="318576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D7090B-F48B-4D47-8114-0195C8DD711E}"/>
              </a:ext>
            </a:extLst>
          </p:cNvPr>
          <p:cNvSpPr/>
          <p:nvPr/>
        </p:nvSpPr>
        <p:spPr bwMode="auto">
          <a:xfrm>
            <a:off x="6985799" y="2924944"/>
            <a:ext cx="72008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C84BC1-9F20-1F48-A274-914DC784F03D}"/>
              </a:ext>
            </a:extLst>
          </p:cNvPr>
          <p:cNvSpPr/>
          <p:nvPr/>
        </p:nvSpPr>
        <p:spPr bwMode="auto">
          <a:xfrm>
            <a:off x="7942968" y="2924944"/>
            <a:ext cx="720080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EB3C0D39-AB0D-314D-8567-7F95F023D64D}"/>
              </a:ext>
            </a:extLst>
          </p:cNvPr>
          <p:cNvSpPr/>
          <p:nvPr/>
        </p:nvSpPr>
        <p:spPr bwMode="auto">
          <a:xfrm>
            <a:off x="4861210" y="1744169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1A0B88E-2225-8648-884A-A9C42E7B3348}"/>
              </a:ext>
            </a:extLst>
          </p:cNvPr>
          <p:cNvSpPr/>
          <p:nvPr/>
        </p:nvSpPr>
        <p:spPr bwMode="auto">
          <a:xfrm>
            <a:off x="2115619" y="2420888"/>
            <a:ext cx="639700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A0A0BED-9019-8940-812C-E785BFEC6810}"/>
              </a:ext>
            </a:extLst>
          </p:cNvPr>
          <p:cNvSpPr/>
          <p:nvPr/>
        </p:nvSpPr>
        <p:spPr bwMode="auto">
          <a:xfrm>
            <a:off x="1806103" y="2420888"/>
            <a:ext cx="308536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7FB8419-7156-B24A-B35F-EE3E71096475}"/>
              </a:ext>
            </a:extLst>
          </p:cNvPr>
          <p:cNvSpPr/>
          <p:nvPr/>
        </p:nvSpPr>
        <p:spPr bwMode="auto">
          <a:xfrm>
            <a:off x="3758635" y="2431590"/>
            <a:ext cx="1104291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853A131-46A1-E24E-B61A-849C723B6D47}"/>
              </a:ext>
            </a:extLst>
          </p:cNvPr>
          <p:cNvSpPr/>
          <p:nvPr/>
        </p:nvSpPr>
        <p:spPr bwMode="auto">
          <a:xfrm>
            <a:off x="5898836" y="2431590"/>
            <a:ext cx="505151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59F64C9-E3A6-AC45-BA1F-724587C763C8}"/>
              </a:ext>
            </a:extLst>
          </p:cNvPr>
          <p:cNvSpPr/>
          <p:nvPr/>
        </p:nvSpPr>
        <p:spPr bwMode="auto">
          <a:xfrm>
            <a:off x="6728795" y="2428298"/>
            <a:ext cx="865336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C858C54-E422-9C41-BC76-6400853ED2B3}"/>
              </a:ext>
            </a:extLst>
          </p:cNvPr>
          <p:cNvSpPr/>
          <p:nvPr/>
        </p:nvSpPr>
        <p:spPr bwMode="auto">
          <a:xfrm>
            <a:off x="2942171" y="2431590"/>
            <a:ext cx="624611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28F8EF1-97C3-C64A-A8C1-5C71C6B3FADF}"/>
              </a:ext>
            </a:extLst>
          </p:cNvPr>
          <p:cNvSpPr/>
          <p:nvPr/>
        </p:nvSpPr>
        <p:spPr bwMode="auto">
          <a:xfrm>
            <a:off x="5052051" y="2431590"/>
            <a:ext cx="846785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667FEEC-1AD0-4C47-86CF-751910C8701A}"/>
              </a:ext>
            </a:extLst>
          </p:cNvPr>
          <p:cNvSpPr/>
          <p:nvPr/>
        </p:nvSpPr>
        <p:spPr bwMode="auto">
          <a:xfrm>
            <a:off x="7590135" y="2428298"/>
            <a:ext cx="308969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0E516BD-CDE3-C44E-9DC9-F1A34575516F}"/>
              </a:ext>
            </a:extLst>
          </p:cNvPr>
          <p:cNvSpPr/>
          <p:nvPr/>
        </p:nvSpPr>
        <p:spPr bwMode="auto">
          <a:xfrm>
            <a:off x="8027266" y="2428298"/>
            <a:ext cx="72008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C065BEF-AB03-EB4D-96FD-4A442E7707CA}"/>
              </a:ext>
            </a:extLst>
          </p:cNvPr>
          <p:cNvSpPr/>
          <p:nvPr/>
        </p:nvSpPr>
        <p:spPr bwMode="auto">
          <a:xfrm>
            <a:off x="3527185" y="2924944"/>
            <a:ext cx="759677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16192DF-86C6-704F-9E3C-BC2B22CB7CD8}"/>
              </a:ext>
            </a:extLst>
          </p:cNvPr>
          <p:cNvSpPr/>
          <p:nvPr/>
        </p:nvSpPr>
        <p:spPr bwMode="auto">
          <a:xfrm>
            <a:off x="4286862" y="2924944"/>
            <a:ext cx="759677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EAE9623-3D94-C747-8317-8670DB625DE1}"/>
              </a:ext>
            </a:extLst>
          </p:cNvPr>
          <p:cNvSpPr/>
          <p:nvPr/>
        </p:nvSpPr>
        <p:spPr bwMode="auto">
          <a:xfrm>
            <a:off x="5222966" y="2924944"/>
            <a:ext cx="535867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38FC684-368B-FD4A-A612-75E956868944}"/>
              </a:ext>
            </a:extLst>
          </p:cNvPr>
          <p:cNvSpPr/>
          <p:nvPr/>
        </p:nvSpPr>
        <p:spPr bwMode="auto">
          <a:xfrm>
            <a:off x="1807221" y="2924944"/>
            <a:ext cx="63970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5F19B21-C9E9-4144-9081-F0284D791C4B}"/>
              </a:ext>
            </a:extLst>
          </p:cNvPr>
          <p:cNvSpPr/>
          <p:nvPr/>
        </p:nvSpPr>
        <p:spPr bwMode="auto">
          <a:xfrm>
            <a:off x="2446921" y="2924944"/>
            <a:ext cx="864096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ED0BE78-453E-8F41-9CE8-48F03A0EE70B}"/>
              </a:ext>
            </a:extLst>
          </p:cNvPr>
          <p:cNvSpPr/>
          <p:nvPr/>
        </p:nvSpPr>
        <p:spPr bwMode="auto">
          <a:xfrm>
            <a:off x="6663126" y="2924944"/>
            <a:ext cx="318576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0ABA5C18-1523-F647-9C4E-B99DB7007D3D}"/>
              </a:ext>
            </a:extLst>
          </p:cNvPr>
          <p:cNvSpPr/>
          <p:nvPr/>
        </p:nvSpPr>
        <p:spPr bwMode="auto">
          <a:xfrm>
            <a:off x="6984681" y="2924944"/>
            <a:ext cx="720080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E09E8A1-F283-8E47-9610-27C3E950880F}"/>
              </a:ext>
            </a:extLst>
          </p:cNvPr>
          <p:cNvSpPr/>
          <p:nvPr/>
        </p:nvSpPr>
        <p:spPr bwMode="auto">
          <a:xfrm>
            <a:off x="7941850" y="2924944"/>
            <a:ext cx="720080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4DA4EEC-C32D-4F41-88F6-71D54A53950C}"/>
              </a:ext>
            </a:extLst>
          </p:cNvPr>
          <p:cNvSpPr/>
          <p:nvPr/>
        </p:nvSpPr>
        <p:spPr bwMode="auto">
          <a:xfrm>
            <a:off x="1739834" y="5661248"/>
            <a:ext cx="936104" cy="360040"/>
          </a:xfrm>
          <a:prstGeom prst="rect">
            <a:avLst/>
          </a:prstGeom>
          <a:solidFill>
            <a:srgbClr val="C00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00FF00"/>
              </a:highlight>
              <a:latin typeface="Arial" pitchFamily="34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7C153F3-2DF2-7540-9EC7-A7D000243747}"/>
              </a:ext>
            </a:extLst>
          </p:cNvPr>
          <p:cNvSpPr/>
          <p:nvPr/>
        </p:nvSpPr>
        <p:spPr bwMode="auto">
          <a:xfrm>
            <a:off x="2639934" y="5661248"/>
            <a:ext cx="720080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23AF26BA-EEF2-594F-9828-9F3F1E693CE8}"/>
              </a:ext>
            </a:extLst>
          </p:cNvPr>
          <p:cNvSpPr/>
          <p:nvPr/>
        </p:nvSpPr>
        <p:spPr bwMode="auto">
          <a:xfrm>
            <a:off x="4302451" y="5661248"/>
            <a:ext cx="1277979" cy="360040"/>
          </a:xfrm>
          <a:prstGeom prst="rect">
            <a:avLst/>
          </a:prstGeom>
          <a:solidFill>
            <a:srgbClr val="7030A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DC8331A8-7900-4846-BA74-775EFD0B08F4}"/>
              </a:ext>
            </a:extLst>
          </p:cNvPr>
          <p:cNvSpPr/>
          <p:nvPr/>
        </p:nvSpPr>
        <p:spPr bwMode="auto">
          <a:xfrm>
            <a:off x="6444526" y="5661248"/>
            <a:ext cx="1025952" cy="360040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3707345-7225-A74C-B58F-18596AD9ADC6}"/>
              </a:ext>
            </a:extLst>
          </p:cNvPr>
          <p:cNvSpPr/>
          <p:nvPr/>
        </p:nvSpPr>
        <p:spPr bwMode="auto">
          <a:xfrm>
            <a:off x="7470478" y="5661248"/>
            <a:ext cx="144016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C403CBF-E995-1444-B3F2-AA9754605B0D}"/>
              </a:ext>
            </a:extLst>
          </p:cNvPr>
          <p:cNvSpPr/>
          <p:nvPr/>
        </p:nvSpPr>
        <p:spPr bwMode="auto">
          <a:xfrm>
            <a:off x="3366347" y="5661248"/>
            <a:ext cx="93610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AF6DCC9E-904D-254E-9F8D-5D4AD8BA96FF}"/>
              </a:ext>
            </a:extLst>
          </p:cNvPr>
          <p:cNvSpPr/>
          <p:nvPr/>
        </p:nvSpPr>
        <p:spPr bwMode="auto">
          <a:xfrm>
            <a:off x="5580430" y="5661248"/>
            <a:ext cx="864096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C19EC72-A664-EC47-9193-5304742B2F05}"/>
              </a:ext>
            </a:extLst>
          </p:cNvPr>
          <p:cNvSpPr/>
          <p:nvPr/>
        </p:nvSpPr>
        <p:spPr bwMode="auto">
          <a:xfrm>
            <a:off x="5758834" y="2924944"/>
            <a:ext cx="397344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5DB758A-5A5C-AD4E-992D-F0023A17F8DA}"/>
              </a:ext>
            </a:extLst>
          </p:cNvPr>
          <p:cNvSpPr/>
          <p:nvPr/>
        </p:nvSpPr>
        <p:spPr bwMode="auto">
          <a:xfrm>
            <a:off x="5221079" y="2924944"/>
            <a:ext cx="535867" cy="36004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73181C72-5F44-8042-9B9B-3C7855E5F316}"/>
              </a:ext>
            </a:extLst>
          </p:cNvPr>
          <p:cNvSpPr/>
          <p:nvPr/>
        </p:nvSpPr>
        <p:spPr bwMode="auto">
          <a:xfrm>
            <a:off x="5756947" y="2924944"/>
            <a:ext cx="399230" cy="36004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4" name="Curved Connector 53">
            <a:extLst>
              <a:ext uri="{FF2B5EF4-FFF2-40B4-BE49-F238E27FC236}">
                <a16:creationId xmlns:a16="http://schemas.microsoft.com/office/drawing/2014/main" id="{4D17C9C1-4C2A-2248-9F9C-D3F41DEAF4BC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2729446" y="4113076"/>
            <a:ext cx="438398" cy="222374"/>
          </a:xfrm>
          <a:prstGeom prst="curvedConnector3">
            <a:avLst>
              <a:gd name="adj1" fmla="val 42969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3" name="Curved Connector 92">
            <a:extLst>
              <a:ext uri="{FF2B5EF4-FFF2-40B4-BE49-F238E27FC236}">
                <a16:creationId xmlns:a16="http://schemas.microsoft.com/office/drawing/2014/main" id="{6A5088A2-B7F3-8347-AB0C-9B9F3D1C468A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3520021" y="4056459"/>
            <a:ext cx="502879" cy="271125"/>
          </a:xfrm>
          <a:prstGeom prst="curvedConnector3">
            <a:avLst>
              <a:gd name="adj1" fmla="val 50000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6" name="Curved Connector 95">
            <a:extLst>
              <a:ext uri="{FF2B5EF4-FFF2-40B4-BE49-F238E27FC236}">
                <a16:creationId xmlns:a16="http://schemas.microsoft.com/office/drawing/2014/main" id="{9011691F-A4EF-E140-951C-5E86A29DD80A}"/>
              </a:ext>
            </a:extLst>
          </p:cNvPr>
          <p:cNvCxnSpPr>
            <a:cxnSpLocks/>
          </p:cNvCxnSpPr>
          <p:nvPr/>
        </p:nvCxnSpPr>
        <p:spPr bwMode="auto">
          <a:xfrm>
            <a:off x="4666700" y="4425752"/>
            <a:ext cx="528144" cy="437061"/>
          </a:xfrm>
          <a:prstGeom prst="curvedConnector3">
            <a:avLst>
              <a:gd name="adj1" fmla="val 50000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0" name="Curved Connector 99">
            <a:extLst>
              <a:ext uri="{FF2B5EF4-FFF2-40B4-BE49-F238E27FC236}">
                <a16:creationId xmlns:a16="http://schemas.microsoft.com/office/drawing/2014/main" id="{485F02A8-2970-884D-8306-A53ACB54C975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5609363" y="4573338"/>
            <a:ext cx="437058" cy="141891"/>
          </a:xfrm>
          <a:prstGeom prst="curvedConnector3">
            <a:avLst>
              <a:gd name="adj1" fmla="val 50000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3" name="Curved Connector 102">
            <a:extLst>
              <a:ext uri="{FF2B5EF4-FFF2-40B4-BE49-F238E27FC236}">
                <a16:creationId xmlns:a16="http://schemas.microsoft.com/office/drawing/2014/main" id="{C4443EAB-D496-644B-B0CD-7AB5CDD7BCC8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6659172" y="4429704"/>
            <a:ext cx="437063" cy="429157"/>
          </a:xfrm>
          <a:prstGeom prst="curvedConnector3">
            <a:avLst>
              <a:gd name="adj1" fmla="val 50000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6" name="Curved Connector 105">
            <a:extLst>
              <a:ext uri="{FF2B5EF4-FFF2-40B4-BE49-F238E27FC236}">
                <a16:creationId xmlns:a16="http://schemas.microsoft.com/office/drawing/2014/main" id="{8DCE7E3B-ED11-B840-AD6E-D15862787E0E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7556085" y="4228338"/>
            <a:ext cx="922228" cy="346721"/>
          </a:xfrm>
          <a:prstGeom prst="curvedConnector3">
            <a:avLst>
              <a:gd name="adj1" fmla="val 50000"/>
            </a:avLst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9" name="Down Arrow 108">
            <a:extLst>
              <a:ext uri="{FF2B5EF4-FFF2-40B4-BE49-F238E27FC236}">
                <a16:creationId xmlns:a16="http://schemas.microsoft.com/office/drawing/2014/main" id="{1B1D12F1-F8A1-6040-A89C-04158568E624}"/>
              </a:ext>
            </a:extLst>
          </p:cNvPr>
          <p:cNvSpPr/>
          <p:nvPr/>
        </p:nvSpPr>
        <p:spPr bwMode="auto">
          <a:xfrm>
            <a:off x="4861210" y="3372605"/>
            <a:ext cx="330798" cy="437061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FF0FAD4-6C38-954D-8F88-870B49578567}"/>
              </a:ext>
            </a:extLst>
          </p:cNvPr>
          <p:cNvSpPr txBox="1"/>
          <p:nvPr/>
        </p:nvSpPr>
        <p:spPr>
          <a:xfrm>
            <a:off x="95488" y="909548"/>
            <a:ext cx="1547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Genome</a:t>
            </a:r>
          </a:p>
          <a:p>
            <a:pPr algn="ctr"/>
            <a:r>
              <a:rPr lang="en-CH" dirty="0"/>
              <a:t>(Non-human-</a:t>
            </a:r>
          </a:p>
          <a:p>
            <a:pPr algn="ctr"/>
            <a:r>
              <a:rPr lang="en-CH" dirty="0"/>
              <a:t>readable)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48E0A101-7B3E-8F40-9F39-CB042B806DCF}"/>
              </a:ext>
            </a:extLst>
          </p:cNvPr>
          <p:cNvSpPr txBox="1"/>
          <p:nvPr/>
        </p:nvSpPr>
        <p:spPr>
          <a:xfrm>
            <a:off x="3254476" y="1758526"/>
            <a:ext cx="1356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Sequencing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75FFCC8-7D68-3C4F-B470-7E549CCDEEDF}"/>
              </a:ext>
            </a:extLst>
          </p:cNvPr>
          <p:cNvSpPr txBox="1"/>
          <p:nvPr/>
        </p:nvSpPr>
        <p:spPr>
          <a:xfrm>
            <a:off x="281081" y="2361654"/>
            <a:ext cx="1181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Reads</a:t>
            </a:r>
          </a:p>
          <a:p>
            <a:pPr algn="ctr"/>
            <a:r>
              <a:rPr lang="en-CH" dirty="0"/>
              <a:t>(Human-</a:t>
            </a:r>
          </a:p>
          <a:p>
            <a:pPr algn="ctr"/>
            <a:r>
              <a:rPr lang="en-CH" dirty="0"/>
              <a:t>readable)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FEDC67B-DB24-8949-AB71-01A8055BADC3}"/>
              </a:ext>
            </a:extLst>
          </p:cNvPr>
          <p:cNvSpPr txBox="1"/>
          <p:nvPr/>
        </p:nvSpPr>
        <p:spPr>
          <a:xfrm>
            <a:off x="468005" y="3755916"/>
            <a:ext cx="969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Overlap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A6DA168-3400-5140-B92C-69581E4030E2}"/>
              </a:ext>
            </a:extLst>
          </p:cNvPr>
          <p:cNvSpPr txBox="1"/>
          <p:nvPr/>
        </p:nvSpPr>
        <p:spPr>
          <a:xfrm>
            <a:off x="-14819" y="4159608"/>
            <a:ext cx="1935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Find the ordering</a:t>
            </a:r>
          </a:p>
          <a:p>
            <a:pPr algn="ctr"/>
            <a:r>
              <a:rPr lang="en-CH" dirty="0"/>
              <a:t>(i.e., Layout)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808628B-BFE4-D44A-A8BD-ED339DC8EAC7}"/>
              </a:ext>
            </a:extLst>
          </p:cNvPr>
          <p:cNvSpPr txBox="1"/>
          <p:nvPr/>
        </p:nvSpPr>
        <p:spPr>
          <a:xfrm>
            <a:off x="-14819" y="5518102"/>
            <a:ext cx="1743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Consensus</a:t>
            </a:r>
          </a:p>
          <a:p>
            <a:pPr algn="ctr"/>
            <a:r>
              <a:rPr lang="en-CH" dirty="0"/>
              <a:t>(i.e., assembly)</a:t>
            </a:r>
          </a:p>
        </p:txBody>
      </p:sp>
    </p:spTree>
    <p:extLst>
      <p:ext uri="{BB962C8B-B14F-4D97-AF65-F5344CB8AC3E}">
        <p14:creationId xmlns:p14="http://schemas.microsoft.com/office/powerpoint/2010/main" val="24195388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0.01389 L 0.23837 0.2025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10" y="1081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0.01389 L 0.23767 0.2025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1081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0.00156 0.1900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949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6 L 0.00157 0.190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949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0.01389 L 0.29288 0.2023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35" y="1081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0.01389 L 0.43212 0.1981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97" y="1060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07407E-6 L -0.21649 0.3287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33" y="1643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407E-6 L -0.21615 0.3287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16" y="1643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76 2.96296E-6 L 0.05799 0.2645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8" y="1321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76 2.96296E-6 L 0.05799 0.2645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8" y="1321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1388 L -0.66927 0.1981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72" y="1060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1389 L -0.13212 0.1314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15" y="726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6198 0.12593 " pathEditMode="relative" ptsTypes="AA">
                                      <p:cBhvr>
                                        <p:cTn id="32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6198 0.12593 " pathEditMode="relative" ptsTypes="AA">
                                      <p:cBhvr>
                                        <p:cTn id="34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3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0.62187 0.2562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94" y="1280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6 L 0.46093 0.2562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38" y="1280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6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8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2 3.7037E-6 L -0.44288 0.1953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53" y="9769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2 3.7037E-6 L -0.55504 0.1953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61" y="9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691 0.20371 L -0.6691 0.26667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4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212 0.13148 L -0.13212 0.257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296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837 0.19444 L 0.23837 0.2678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5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767 0.19444 L 0.23767 0.2678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5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288 0.20232 L 0.29288 0.26621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194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5" grpId="1" animBg="1"/>
      <p:bldP spid="55" grpId="2" animBg="1"/>
      <p:bldP spid="56" grpId="0" animBg="1"/>
      <p:bldP spid="56" grpId="1" animBg="1"/>
      <p:bldP spid="56" grpId="2" animBg="1"/>
      <p:bldP spid="57" grpId="0" animBg="1"/>
      <p:bldP spid="58" grpId="0" animBg="1"/>
      <p:bldP spid="59" grpId="0" animBg="1"/>
      <p:bldP spid="60" grpId="0" animBg="1"/>
      <p:bldP spid="60" grpId="1" animBg="1"/>
      <p:bldP spid="60" grpId="2" animBg="1"/>
      <p:bldP spid="61" grpId="0" animBg="1"/>
      <p:bldP spid="62" grpId="0" animBg="1"/>
      <p:bldP spid="63" grpId="0" animBg="1"/>
      <p:bldP spid="63" grpId="1" animBg="1"/>
      <p:bldP spid="63" grpId="2" animBg="1"/>
      <p:bldP spid="64" grpId="0" animBg="1"/>
      <p:bldP spid="65" grpId="0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1" grpId="2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82" grpId="0" animBg="1"/>
      <p:bldP spid="83" grpId="0" animBg="1"/>
      <p:bldP spid="113" grpId="0"/>
      <p:bldP spid="114" grpId="0"/>
      <p:bldP spid="1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Common Assembly Pipeline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6CE7FEB-0193-594A-913C-D4AA6FD77808}"/>
              </a:ext>
            </a:extLst>
          </p:cNvPr>
          <p:cNvSpPr/>
          <p:nvPr/>
        </p:nvSpPr>
        <p:spPr bwMode="auto">
          <a:xfrm>
            <a:off x="2986400" y="1178787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Reads</a:t>
            </a:r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96BCD3F9-4240-814A-B4A0-EDDAF103FD25}"/>
              </a:ext>
            </a:extLst>
          </p:cNvPr>
          <p:cNvSpPr/>
          <p:nvPr/>
        </p:nvSpPr>
        <p:spPr bwMode="auto">
          <a:xfrm>
            <a:off x="4407273" y="1826859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E28E7FB-78F1-E74A-BD0D-DA52FED61F57}"/>
              </a:ext>
            </a:extLst>
          </p:cNvPr>
          <p:cNvSpPr/>
          <p:nvPr/>
        </p:nvSpPr>
        <p:spPr bwMode="auto">
          <a:xfrm>
            <a:off x="2986400" y="225823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Arial" pitchFamily="34" charset="0"/>
              </a:rPr>
              <a:t>Overlapping Reads</a:t>
            </a:r>
            <a:endParaRPr kumimoji="0" lang="en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BFDAF5D4-EA08-8741-8EEA-546648CD85FD}"/>
              </a:ext>
            </a:extLst>
          </p:cNvPr>
          <p:cNvSpPr/>
          <p:nvPr/>
        </p:nvSpPr>
        <p:spPr bwMode="auto">
          <a:xfrm>
            <a:off x="4407273" y="290630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B51D1A1-3CD0-5A45-B906-A952EF192A45}"/>
              </a:ext>
            </a:extLst>
          </p:cNvPr>
          <p:cNvSpPr/>
          <p:nvPr/>
        </p:nvSpPr>
        <p:spPr bwMode="auto">
          <a:xfrm>
            <a:off x="2986400" y="3340374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Layout</a:t>
            </a: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CAE2FB0A-D649-8247-82A4-11CF1468D16B}"/>
              </a:ext>
            </a:extLst>
          </p:cNvPr>
          <p:cNvSpPr/>
          <p:nvPr/>
        </p:nvSpPr>
        <p:spPr bwMode="auto">
          <a:xfrm>
            <a:off x="4407273" y="398844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3B246B4-7AF8-D148-AFE3-A4CCE94D492D}"/>
              </a:ext>
            </a:extLst>
          </p:cNvPr>
          <p:cNvSpPr/>
          <p:nvPr/>
        </p:nvSpPr>
        <p:spPr bwMode="auto">
          <a:xfrm>
            <a:off x="2986400" y="4428803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Consensus</a:t>
            </a:r>
          </a:p>
        </p:txBody>
      </p:sp>
      <p:sp>
        <p:nvSpPr>
          <p:cNvPr id="20" name="Down Arrow 19">
            <a:extLst>
              <a:ext uri="{FF2B5EF4-FFF2-40B4-BE49-F238E27FC236}">
                <a16:creationId xmlns:a16="http://schemas.microsoft.com/office/drawing/2014/main" id="{231522BC-59F7-1146-9999-9239525F8438}"/>
              </a:ext>
            </a:extLst>
          </p:cNvPr>
          <p:cNvSpPr/>
          <p:nvPr/>
        </p:nvSpPr>
        <p:spPr bwMode="auto">
          <a:xfrm>
            <a:off x="4407273" y="5076875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C5712016-4BF6-ED4E-AB3B-9BBEED321DAD}"/>
              </a:ext>
            </a:extLst>
          </p:cNvPr>
          <p:cNvSpPr/>
          <p:nvPr/>
        </p:nvSpPr>
        <p:spPr bwMode="auto">
          <a:xfrm>
            <a:off x="2985778" y="5517232"/>
            <a:ext cx="3096344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H" dirty="0">
                <a:latin typeface="Arial" pitchFamily="34" charset="0"/>
              </a:rPr>
              <a:t>Error Correction and Scaffolding (Ordered Contigs)</a:t>
            </a: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47231AF5-6F36-C940-98DC-012EDF2A6898}"/>
              </a:ext>
            </a:extLst>
          </p:cNvPr>
          <p:cNvSpPr/>
          <p:nvPr/>
        </p:nvSpPr>
        <p:spPr bwMode="auto">
          <a:xfrm rot="16200000">
            <a:off x="6207137" y="5589576"/>
            <a:ext cx="330798" cy="431375"/>
          </a:xfrm>
          <a:prstGeom prst="downArrow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AD9EEFE-1E78-3E43-ACDC-1DF4B5A0F854}"/>
              </a:ext>
            </a:extLst>
          </p:cNvPr>
          <p:cNvSpPr/>
          <p:nvPr/>
        </p:nvSpPr>
        <p:spPr bwMode="auto">
          <a:xfrm>
            <a:off x="6588224" y="5517232"/>
            <a:ext cx="2133600" cy="576064"/>
          </a:xfrm>
          <a:prstGeom prst="roundRect">
            <a:avLst/>
          </a:prstGeom>
          <a:solidFill>
            <a:srgbClr val="C0C0C0">
              <a:alpha val="3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Analysis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E1FDD1-0AC4-F742-908C-D416E4327D51}"/>
              </a:ext>
            </a:extLst>
          </p:cNvPr>
          <p:cNvSpPr txBox="1"/>
          <p:nvPr/>
        </p:nvSpPr>
        <p:spPr>
          <a:xfrm>
            <a:off x="1795041" y="563986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Optional: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6CCC83-F58A-0844-9B9E-6C2831E508C9}"/>
              </a:ext>
            </a:extLst>
          </p:cNvPr>
          <p:cNvSpPr txBox="1"/>
          <p:nvPr/>
        </p:nvSpPr>
        <p:spPr>
          <a:xfrm>
            <a:off x="1868778" y="4532169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Output: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A9349E-6F2B-F54E-A1CE-A46D15055407}"/>
              </a:ext>
            </a:extLst>
          </p:cNvPr>
          <p:cNvSpPr txBox="1"/>
          <p:nvPr/>
        </p:nvSpPr>
        <p:spPr>
          <a:xfrm>
            <a:off x="1946299" y="1270731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Input:</a:t>
            </a:r>
          </a:p>
        </p:txBody>
      </p:sp>
    </p:spTree>
    <p:extLst>
      <p:ext uri="{BB962C8B-B14F-4D97-AF65-F5344CB8AC3E}">
        <p14:creationId xmlns:p14="http://schemas.microsoft.com/office/powerpoint/2010/main" val="42555517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repeatCount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Overlapping Reads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94"/>
            <a:ext cx="8610600" cy="186918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Goal: Solve the genome assembly puzzle by filling the gaps with </a:t>
            </a:r>
            <a:r>
              <a:rPr lang="en-US" dirty="0">
                <a:solidFill>
                  <a:srgbClr val="0000FF"/>
                </a:solidFill>
              </a:rPr>
              <a:t>overlapping reads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FF"/>
                </a:solidFill>
              </a:rPr>
              <a:t>Overlaps</a:t>
            </a:r>
            <a:r>
              <a:rPr lang="en-US" dirty="0"/>
              <a:t>: Matching blocks between </a:t>
            </a:r>
            <a:r>
              <a:rPr lang="en-US" b="1" dirty="0"/>
              <a:t>pairs of reads</a:t>
            </a:r>
            <a:r>
              <a:rPr lang="en-US" dirty="0"/>
              <a:t> using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Exact matching short subsequences between reads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Suffix Tree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Alignment</a:t>
            </a:r>
          </a:p>
          <a:p>
            <a:pPr>
              <a:lnSpc>
                <a:spcPct val="120000"/>
              </a:lnSpc>
            </a:pPr>
            <a:r>
              <a:rPr lang="en-US" b="1" dirty="0"/>
              <a:t>Condition:</a:t>
            </a:r>
            <a:r>
              <a:rPr lang="en-US" dirty="0"/>
              <a:t> Suffix of a read overlaps prefix of another read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F14379-0795-0746-92AD-CFDF62151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780928"/>
            <a:ext cx="3505200" cy="2133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017DEC-A222-8649-947C-6D93000A4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65267"/>
            <a:ext cx="3657600" cy="2133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D38622-571C-A446-87DF-678AF0EB94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499" y="3933945"/>
            <a:ext cx="4457700" cy="213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835BE4-C656-0447-B0B9-E87F886DC5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499" y="4318284"/>
            <a:ext cx="4503420" cy="2133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E9C6FF-13E4-6046-B94E-F299156CAB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504" y="4702623"/>
            <a:ext cx="4099560" cy="2133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695717-22FB-9C48-BF00-832E5F450D3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504" y="5086962"/>
            <a:ext cx="3474720" cy="2133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403332-B67D-A24F-847C-DC40CFBF67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499" y="5471301"/>
            <a:ext cx="3893820" cy="21336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E7AC56-55F5-D14A-A6D7-6C89D2E67E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499" y="5855640"/>
            <a:ext cx="3162300" cy="2133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ECE1A7F-BD0C-054F-BF7C-663AF05242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499" y="6239976"/>
            <a:ext cx="4381500" cy="21336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54B5518-0024-3E44-A3F6-D53EEAE03BC2}"/>
              </a:ext>
            </a:extLst>
          </p:cNvPr>
          <p:cNvSpPr/>
          <p:nvPr/>
        </p:nvSpPr>
        <p:spPr bwMode="auto">
          <a:xfrm>
            <a:off x="3764684" y="2768808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2743B07-061B-E347-BA43-FF33CBFD47FC}"/>
              </a:ext>
            </a:extLst>
          </p:cNvPr>
          <p:cNvSpPr/>
          <p:nvPr/>
        </p:nvSpPr>
        <p:spPr bwMode="auto">
          <a:xfrm>
            <a:off x="3856220" y="3157239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298D6B-2B31-6A4C-B39D-0C0977E6E4A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05132" y="3187279"/>
            <a:ext cx="3129280" cy="57912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05A3F43-0EF3-AE4D-B539-C74532205B9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59032" y="5874216"/>
            <a:ext cx="4221480" cy="579120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2DA91F1A-6F5C-804F-90F7-8272AB1FD263}"/>
              </a:ext>
            </a:extLst>
          </p:cNvPr>
          <p:cNvSpPr/>
          <p:nvPr/>
        </p:nvSpPr>
        <p:spPr bwMode="auto">
          <a:xfrm>
            <a:off x="3764683" y="2768808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B7D4AC6-A223-F44C-8E3F-20C3E67B6613}"/>
              </a:ext>
            </a:extLst>
          </p:cNvPr>
          <p:cNvSpPr/>
          <p:nvPr/>
        </p:nvSpPr>
        <p:spPr bwMode="auto">
          <a:xfrm>
            <a:off x="3970849" y="3561723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6637911-ED2B-584C-A09E-C9EC57091482}"/>
              </a:ext>
            </a:extLst>
          </p:cNvPr>
          <p:cNvSpPr/>
          <p:nvPr/>
        </p:nvSpPr>
        <p:spPr bwMode="auto">
          <a:xfrm>
            <a:off x="3856220" y="3157239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D11733B-9C94-984E-96A7-151281B67B6F}"/>
              </a:ext>
            </a:extLst>
          </p:cNvPr>
          <p:cNvSpPr/>
          <p:nvPr/>
        </p:nvSpPr>
        <p:spPr bwMode="auto">
          <a:xfrm>
            <a:off x="3970849" y="3561723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6F75532-1F43-9B40-AB1D-DD248F99452C}"/>
              </a:ext>
            </a:extLst>
          </p:cNvPr>
          <p:cNvSpPr/>
          <p:nvPr/>
        </p:nvSpPr>
        <p:spPr bwMode="auto">
          <a:xfrm>
            <a:off x="4677417" y="3914925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0BCDF6A-BF7A-EE4D-8564-A06F5AE7C451}"/>
              </a:ext>
            </a:extLst>
          </p:cNvPr>
          <p:cNvSpPr/>
          <p:nvPr/>
        </p:nvSpPr>
        <p:spPr bwMode="auto">
          <a:xfrm>
            <a:off x="4677416" y="4320833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18915CE-A807-2E4B-B34D-7B85F04B0A2F}"/>
              </a:ext>
            </a:extLst>
          </p:cNvPr>
          <p:cNvSpPr/>
          <p:nvPr/>
        </p:nvSpPr>
        <p:spPr bwMode="auto">
          <a:xfrm>
            <a:off x="4677416" y="3911971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90D528B-70B0-2F43-939B-626732DE67A1}"/>
              </a:ext>
            </a:extLst>
          </p:cNvPr>
          <p:cNvSpPr/>
          <p:nvPr/>
        </p:nvSpPr>
        <p:spPr bwMode="auto">
          <a:xfrm>
            <a:off x="4297685" y="4690503"/>
            <a:ext cx="236215" cy="2376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425BDA-3350-D942-8234-4D2869E407A3}"/>
              </a:ext>
            </a:extLst>
          </p:cNvPr>
          <p:cNvSpPr txBox="1"/>
          <p:nvPr/>
        </p:nvSpPr>
        <p:spPr>
          <a:xfrm>
            <a:off x="4291651" y="4846758"/>
            <a:ext cx="2551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.</a:t>
            </a:r>
          </a:p>
          <a:p>
            <a:r>
              <a:rPr lang="en-CH" dirty="0"/>
              <a:t>.</a:t>
            </a:r>
          </a:p>
          <a:p>
            <a:r>
              <a:rPr lang="en-CH" dirty="0"/>
              <a:t>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CAC6019-6C21-B747-9AEB-583E1FAD2EA2}"/>
              </a:ext>
            </a:extLst>
          </p:cNvPr>
          <p:cNvSpPr txBox="1"/>
          <p:nvPr/>
        </p:nvSpPr>
        <p:spPr>
          <a:xfrm>
            <a:off x="5776912" y="2770820"/>
            <a:ext cx="2174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Overlapping Reads: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EA75B46-8E95-AB4D-BB92-64F1448E124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43374" y="4978570"/>
            <a:ext cx="2860040" cy="57912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25631B1-FD7B-5C46-9FD7-A508557D379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7499" y="3550828"/>
            <a:ext cx="3733800" cy="2133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5EA3495-8A0E-3342-9264-36292CE9A87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643374" y="4084938"/>
            <a:ext cx="3408680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345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3" grpId="0" animBg="1"/>
      <p:bldP spid="17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  <p:bldP spid="32" grpId="0" animBg="1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749300"/>
          </a:xfrm>
        </p:spPr>
        <p:txBody>
          <a:bodyPr>
            <a:normAutofit/>
          </a:bodyPr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Storing Overlaps in Graphs</a:t>
            </a:r>
          </a:p>
        </p:txBody>
      </p:sp>
      <p:sp>
        <p:nvSpPr>
          <p:cNvPr id="2201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5228-36BB-6A41-A6C3-7A42358B1C84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  <a:cs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  <a:cs typeface="Arial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D863B8-C6EE-2542-90D9-30B363F3C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08719"/>
            <a:ext cx="8610600" cy="213788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Graphs</a:t>
            </a:r>
            <a:r>
              <a:rPr lang="en-US" dirty="0"/>
              <a:t> are useful to 1) avoid storing </a:t>
            </a:r>
            <a:r>
              <a:rPr lang="en-US" b="1" dirty="0">
                <a:solidFill>
                  <a:srgbClr val="FF0000"/>
                </a:solidFill>
              </a:rPr>
              <a:t>redundant reads</a:t>
            </a:r>
            <a:r>
              <a:rPr lang="en-US" dirty="0"/>
              <a:t> and 2) identify </a:t>
            </a:r>
            <a:r>
              <a:rPr lang="en-US" b="1" dirty="0">
                <a:solidFill>
                  <a:srgbClr val="008E00"/>
                </a:solidFill>
              </a:rPr>
              <a:t>ordering of overlaps</a:t>
            </a:r>
          </a:p>
          <a:p>
            <a:r>
              <a:rPr lang="en-US" b="1" dirty="0"/>
              <a:t>Nodes</a:t>
            </a:r>
            <a:r>
              <a:rPr lang="en-US" dirty="0"/>
              <a:t>: Reads/Chunks of reads</a:t>
            </a:r>
          </a:p>
          <a:p>
            <a:r>
              <a:rPr lang="en-US" b="1" dirty="0"/>
              <a:t>Directed Edges</a:t>
            </a:r>
            <a:r>
              <a:rPr lang="en-US" dirty="0"/>
              <a:t>: When </a:t>
            </a:r>
            <a:r>
              <a:rPr lang="en-US" dirty="0">
                <a:solidFill>
                  <a:srgbClr val="0070C0"/>
                </a:solidFill>
              </a:rPr>
              <a:t>suffix of one read overlaps prefix of another read</a:t>
            </a:r>
          </a:p>
          <a:p>
            <a:pPr lvl="1"/>
            <a:r>
              <a:rPr lang="en-US" b="1" dirty="0"/>
              <a:t>Label</a:t>
            </a:r>
            <a:r>
              <a:rPr lang="en-US" dirty="0"/>
              <a:t>: Number of matches between overlapping reads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DD7FCA-833F-194F-B7DB-608A5718D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183" y="3140968"/>
            <a:ext cx="3129280" cy="57912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46FD9E-0C35-904A-900B-EF618BBDB2D2}"/>
              </a:ext>
            </a:extLst>
          </p:cNvPr>
          <p:cNvSpPr/>
          <p:nvPr/>
        </p:nvSpPr>
        <p:spPr bwMode="auto">
          <a:xfrm>
            <a:off x="194133" y="3936112"/>
            <a:ext cx="1939869" cy="576064"/>
          </a:xfrm>
          <a:prstGeom prst="round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2CA560-9AE1-B543-9B79-A67D16ADD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699" y="4180176"/>
            <a:ext cx="1752600" cy="106680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603DE37-59B5-4F48-9DC3-831C3374CB70}"/>
              </a:ext>
            </a:extLst>
          </p:cNvPr>
          <p:cNvSpPr/>
          <p:nvPr/>
        </p:nvSpPr>
        <p:spPr bwMode="auto">
          <a:xfrm>
            <a:off x="2681885" y="3936112"/>
            <a:ext cx="1939869" cy="576064"/>
          </a:xfrm>
          <a:prstGeom prst="round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E4F825-C83B-A74F-8D75-A810BC4FD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0" y="4174528"/>
            <a:ext cx="1828800" cy="10668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BAF8E65-7561-7142-87DB-D62936B4F6E3}"/>
              </a:ext>
            </a:extLst>
          </p:cNvPr>
          <p:cNvSpPr/>
          <p:nvPr/>
        </p:nvSpPr>
        <p:spPr bwMode="auto">
          <a:xfrm>
            <a:off x="2681885" y="4946021"/>
            <a:ext cx="1939869" cy="576064"/>
          </a:xfrm>
          <a:prstGeom prst="roundRe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514A399-A7FD-DF46-8CFA-D8DAF2B15961}"/>
              </a:ext>
            </a:extLst>
          </p:cNvPr>
          <p:cNvCxnSpPr>
            <a:stCxn id="2" idx="3"/>
            <a:endCxn id="8" idx="1"/>
          </p:cNvCxnSpPr>
          <p:nvPr/>
        </p:nvCxnSpPr>
        <p:spPr bwMode="auto">
          <a:xfrm>
            <a:off x="2134002" y="4224144"/>
            <a:ext cx="547883" cy="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52505FB-96F1-CD46-8500-FE7B92098C28}"/>
              </a:ext>
            </a:extLst>
          </p:cNvPr>
          <p:cNvSpPr txBox="1"/>
          <p:nvPr/>
        </p:nvSpPr>
        <p:spPr>
          <a:xfrm>
            <a:off x="2192950" y="3936112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14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9B02AEC-ED00-8847-9C01-EB2C0B5B9E51}"/>
              </a:ext>
            </a:extLst>
          </p:cNvPr>
          <p:cNvCxnSpPr>
            <a:cxnSpLocks/>
            <a:stCxn id="2" idx="3"/>
            <a:endCxn id="10" idx="1"/>
          </p:cNvCxnSpPr>
          <p:nvPr/>
        </p:nvCxnSpPr>
        <p:spPr bwMode="auto">
          <a:xfrm>
            <a:off x="2134002" y="4224144"/>
            <a:ext cx="547883" cy="1009909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7E4DCB-425C-E84F-B56D-0BCF56A78751}"/>
              </a:ext>
            </a:extLst>
          </p:cNvPr>
          <p:cNvSpPr txBox="1"/>
          <p:nvPr/>
        </p:nvSpPr>
        <p:spPr>
          <a:xfrm>
            <a:off x="2352485" y="4572409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10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C78C5CD-CEB7-C249-8D0F-0D4D3F5EBA18}"/>
              </a:ext>
            </a:extLst>
          </p:cNvPr>
          <p:cNvCxnSpPr>
            <a:cxnSpLocks/>
            <a:stCxn id="8" idx="2"/>
            <a:endCxn id="10" idx="0"/>
          </p:cNvCxnSpPr>
          <p:nvPr/>
        </p:nvCxnSpPr>
        <p:spPr bwMode="auto">
          <a:xfrm>
            <a:off x="3651820" y="4512176"/>
            <a:ext cx="0" cy="433845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2E4BC1B-E3B7-1B48-B2AF-8891D6192082}"/>
              </a:ext>
            </a:extLst>
          </p:cNvPr>
          <p:cNvSpPr txBox="1"/>
          <p:nvPr/>
        </p:nvSpPr>
        <p:spPr>
          <a:xfrm>
            <a:off x="3616313" y="4555643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15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3DE64C4-22E7-8047-94F1-6E37BEF796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7864" y="3140968"/>
            <a:ext cx="2854960" cy="57912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EAE0CF0-A4DD-F949-AFC2-2E94E92F77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7496" y="3140968"/>
            <a:ext cx="2585720" cy="57912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82CB97B-0F90-7B4A-AE57-0F6506B1E804}"/>
              </a:ext>
            </a:extLst>
          </p:cNvPr>
          <p:cNvSpPr txBox="1"/>
          <p:nvPr/>
        </p:nvSpPr>
        <p:spPr>
          <a:xfrm>
            <a:off x="2633983" y="3288040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14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8D33E89-0FC2-F747-85E0-8F2F0B08913C}"/>
              </a:ext>
            </a:extLst>
          </p:cNvPr>
          <p:cNvSpPr txBox="1"/>
          <p:nvPr/>
        </p:nvSpPr>
        <p:spPr>
          <a:xfrm>
            <a:off x="5688664" y="3288039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10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CA23D4A-3F9C-904D-9380-82B9BF6943D7}"/>
              </a:ext>
            </a:extLst>
          </p:cNvPr>
          <p:cNvSpPr txBox="1"/>
          <p:nvPr/>
        </p:nvSpPr>
        <p:spPr>
          <a:xfrm>
            <a:off x="8244245" y="3301743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10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8E67E53-2EFA-9A47-8E3E-4ED57F966BB6}"/>
              </a:ext>
            </a:extLst>
          </p:cNvPr>
          <p:cNvCxnSpPr>
            <a:stCxn id="8" idx="3"/>
          </p:cNvCxnSpPr>
          <p:nvPr/>
        </p:nvCxnSpPr>
        <p:spPr bwMode="auto">
          <a:xfrm>
            <a:off x="4621754" y="4224144"/>
            <a:ext cx="526310" cy="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737B2F0-BADF-FE40-A923-78458A594EE7}"/>
              </a:ext>
            </a:extLst>
          </p:cNvPr>
          <p:cNvCxnSpPr/>
          <p:nvPr/>
        </p:nvCxnSpPr>
        <p:spPr bwMode="auto">
          <a:xfrm>
            <a:off x="4621754" y="5232297"/>
            <a:ext cx="526310" cy="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32754F7-9594-F84D-8E3F-1E4F3BBE8954}"/>
              </a:ext>
            </a:extLst>
          </p:cNvPr>
          <p:cNvCxnSpPr>
            <a:cxnSpLocks/>
            <a:stCxn id="10" idx="3"/>
          </p:cNvCxnSpPr>
          <p:nvPr/>
        </p:nvCxnSpPr>
        <p:spPr bwMode="auto">
          <a:xfrm>
            <a:off x="4621754" y="5234053"/>
            <a:ext cx="454302" cy="502259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53354EA-752B-FE41-8E0D-2819A60F65AE}"/>
              </a:ext>
            </a:extLst>
          </p:cNvPr>
          <p:cNvCxnSpPr>
            <a:cxnSpLocks/>
            <a:stCxn id="2" idx="2"/>
          </p:cNvCxnSpPr>
          <p:nvPr/>
        </p:nvCxnSpPr>
        <p:spPr bwMode="auto">
          <a:xfrm flipH="1">
            <a:off x="395536" y="4512176"/>
            <a:ext cx="768532" cy="66674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90BCF4F-7F0C-0C4F-94B9-87C895FB390F}"/>
              </a:ext>
            </a:extLst>
          </p:cNvPr>
          <p:cNvCxnSpPr>
            <a:cxnSpLocks/>
            <a:stCxn id="2" idx="2"/>
          </p:cNvCxnSpPr>
          <p:nvPr/>
        </p:nvCxnSpPr>
        <p:spPr bwMode="auto">
          <a:xfrm>
            <a:off x="1164068" y="4512176"/>
            <a:ext cx="693755" cy="72008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89D9278-B6B0-F245-9C12-9F508E1F00BF}"/>
              </a:ext>
            </a:extLst>
          </p:cNvPr>
          <p:cNvCxnSpPr>
            <a:cxnSpLocks/>
            <a:endCxn id="10" idx="1"/>
          </p:cNvCxnSpPr>
          <p:nvPr/>
        </p:nvCxnSpPr>
        <p:spPr bwMode="auto">
          <a:xfrm>
            <a:off x="1857823" y="5232256"/>
            <a:ext cx="824062" cy="1797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FD1FC68-85BF-5B47-8AD4-8009855F41CF}"/>
              </a:ext>
            </a:extLst>
          </p:cNvPr>
          <p:cNvCxnSpPr/>
          <p:nvPr/>
        </p:nvCxnSpPr>
        <p:spPr bwMode="auto">
          <a:xfrm>
            <a:off x="6202824" y="4233516"/>
            <a:ext cx="526310" cy="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D31EA6A-485D-8D45-9B46-BED23DF188CD}"/>
              </a:ext>
            </a:extLst>
          </p:cNvPr>
          <p:cNvCxnSpPr/>
          <p:nvPr/>
        </p:nvCxnSpPr>
        <p:spPr bwMode="auto">
          <a:xfrm>
            <a:off x="7740352" y="4233516"/>
            <a:ext cx="526310" cy="0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8" name="Freeform 57">
            <a:extLst>
              <a:ext uri="{FF2B5EF4-FFF2-40B4-BE49-F238E27FC236}">
                <a16:creationId xmlns:a16="http://schemas.microsoft.com/office/drawing/2014/main" id="{4111FD7E-A2BD-394C-958C-BE12417182D9}"/>
              </a:ext>
            </a:extLst>
          </p:cNvPr>
          <p:cNvSpPr/>
          <p:nvPr/>
        </p:nvSpPr>
        <p:spPr bwMode="auto">
          <a:xfrm>
            <a:off x="6228197" y="4243890"/>
            <a:ext cx="2016048" cy="1091884"/>
          </a:xfrm>
          <a:custGeom>
            <a:avLst/>
            <a:gdLst>
              <a:gd name="connsiteX0" fmla="*/ 2109127 w 2109127"/>
              <a:gd name="connsiteY0" fmla="*/ 6675 h 1054565"/>
              <a:gd name="connsiteX1" fmla="*/ 1148005 w 2109127"/>
              <a:gd name="connsiteY1" fmla="*/ 1054564 h 1054565"/>
              <a:gd name="connsiteX2" fmla="*/ 0 w 2109127"/>
              <a:gd name="connsiteY2" fmla="*/ 0 h 1054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09127" h="1054565">
                <a:moveTo>
                  <a:pt x="2109127" y="6675"/>
                </a:moveTo>
                <a:cubicBezTo>
                  <a:pt x="1804326" y="531175"/>
                  <a:pt x="1499526" y="1055676"/>
                  <a:pt x="1148005" y="1054564"/>
                </a:cubicBezTo>
                <a:cubicBezTo>
                  <a:pt x="796484" y="1053452"/>
                  <a:pt x="254742" y="52283"/>
                  <a:pt x="0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0D2BC4F5-6E3F-F142-91DD-EBEC08C7B82C}"/>
              </a:ext>
            </a:extLst>
          </p:cNvPr>
          <p:cNvSpPr txBox="1">
            <a:spLocks/>
          </p:cNvSpPr>
          <p:nvPr/>
        </p:nvSpPr>
        <p:spPr bwMode="auto">
          <a:xfrm>
            <a:off x="228600" y="5998705"/>
            <a:ext cx="8610600" cy="50225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07" charset="-128"/>
                <a:cs typeface="ＭＳ Ｐゴシック" pitchFamily="-107" charset="-128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charset="0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charset="0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7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>
                <a:solidFill>
                  <a:srgbClr val="FF0000"/>
                </a:solidFill>
              </a:rPr>
              <a:t>Edges can get quite messy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9410F36-0086-1C45-93ED-68F0E9490C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8369" y="5187455"/>
            <a:ext cx="1866900" cy="10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374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2" grpId="0" animBg="1"/>
      <p:bldP spid="8" grpId="0" animBg="1"/>
      <p:bldP spid="10" grpId="0" animBg="1"/>
      <p:bldP spid="13" grpId="0"/>
      <p:bldP spid="18" grpId="0"/>
      <p:bldP spid="21" grpId="0"/>
      <p:bldP spid="24" grpId="0"/>
      <p:bldP spid="30" grpId="0"/>
      <p:bldP spid="31" grpId="0"/>
      <p:bldP spid="58" grpId="0" animBg="1"/>
      <p:bldP spid="63" grpId="0"/>
    </p:bldLst>
  </p:timing>
</p:sld>
</file>

<file path=ppt/theme/theme1.xml><?xml version="1.0" encoding="utf-8"?>
<a:theme xmlns:a="http://schemas.openxmlformats.org/drawingml/2006/main" name="6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67630</TotalTime>
  <Words>1666</Words>
  <Application>Microsoft Office PowerPoint</Application>
  <PresentationFormat>On-screen Show (4:3)</PresentationFormat>
  <Paragraphs>344</Paragraphs>
  <Slides>30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Garamond</vt:lpstr>
      <vt:lpstr>Gill Sans MT</vt:lpstr>
      <vt:lpstr>Tahoma</vt:lpstr>
      <vt:lpstr>Wingdings</vt:lpstr>
      <vt:lpstr>62_Edge</vt:lpstr>
      <vt:lpstr>67_Edge</vt:lpstr>
      <vt:lpstr>76_Edge</vt:lpstr>
      <vt:lpstr> P&amp;S Accelerating Genomics Lecture 10: Genome Assembly</vt:lpstr>
      <vt:lpstr>Agenda for Today</vt:lpstr>
      <vt:lpstr>Recall: Caveats of Sequencing Technologies</vt:lpstr>
      <vt:lpstr>Recall: A Dream</vt:lpstr>
      <vt:lpstr>Genome Assembly Basics</vt:lpstr>
      <vt:lpstr>Genome Assembly from WGS Sequencing</vt:lpstr>
      <vt:lpstr>A Common Assembly Pipeline</vt:lpstr>
      <vt:lpstr>Overlapping Reads</vt:lpstr>
      <vt:lpstr>Storing Overlaps in Graphs</vt:lpstr>
      <vt:lpstr>A Messy Overlap Graph</vt:lpstr>
      <vt:lpstr>A Common Assembly Pipeline</vt:lpstr>
      <vt:lpstr>Layout – Graph Cleaning</vt:lpstr>
      <vt:lpstr>Layout – Transitive Reduction</vt:lpstr>
      <vt:lpstr>Layout – Transitive Reduction Example</vt:lpstr>
      <vt:lpstr>Layout – Transitive Reduction Example</vt:lpstr>
      <vt:lpstr>Layout – Bubble Collapsing (Popping)</vt:lpstr>
      <vt:lpstr>Layout – Readings on Graph Cleaning</vt:lpstr>
      <vt:lpstr>Layout – Bubble Collapsing Example</vt:lpstr>
      <vt:lpstr>Spelling out the Contigs</vt:lpstr>
      <vt:lpstr>A Common Assembly Pipeline</vt:lpstr>
      <vt:lpstr>Consensus of Overlapping Reads</vt:lpstr>
      <vt:lpstr>A Common Assembly Pipeline</vt:lpstr>
      <vt:lpstr>Consensus of Overlapping Reads</vt:lpstr>
      <vt:lpstr>Assembly Polishing (Error Correction)</vt:lpstr>
      <vt:lpstr>A Reading on Assembly Polishing</vt:lpstr>
      <vt:lpstr>Scaffolding – Ordering the Contigs</vt:lpstr>
      <vt:lpstr>Scaffolding – Ordering the Contigs (cont’d)</vt:lpstr>
      <vt:lpstr>A Common Assembly Pipeline</vt:lpstr>
      <vt:lpstr>What Makes a Good Assembly?</vt:lpstr>
      <vt:lpstr> P&amp;S Accelerating Genomics Lecture 10: Genome Assembly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ATLAS: A Scalable and High-Performance Scheduling Algorithm for Multiple Memory Controllers</dc:title>
  <dc:creator>yoongu</dc:creator>
  <cp:lastModifiedBy>J L</cp:lastModifiedBy>
  <cp:revision>1996</cp:revision>
  <cp:lastPrinted>2010-05-26T16:43:32Z</cp:lastPrinted>
  <dcterms:created xsi:type="dcterms:W3CDTF">2010-10-08T20:41:54Z</dcterms:created>
  <dcterms:modified xsi:type="dcterms:W3CDTF">2022-12-19T13:59:07Z</dcterms:modified>
</cp:coreProperties>
</file>